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60" r:id="rId3"/>
    <p:sldId id="262" r:id="rId4"/>
    <p:sldId id="261" r:id="rId5"/>
    <p:sldId id="263" r:id="rId6"/>
    <p:sldId id="266" r:id="rId7"/>
    <p:sldId id="278" r:id="rId8"/>
    <p:sldId id="264" r:id="rId9"/>
    <p:sldId id="269" r:id="rId10"/>
    <p:sldId id="274" r:id="rId11"/>
    <p:sldId id="276" r:id="rId12"/>
    <p:sldId id="275" r:id="rId13"/>
    <p:sldId id="267" r:id="rId14"/>
    <p:sldId id="279" r:id="rId15"/>
    <p:sldId id="277" r:id="rId16"/>
    <p:sldId id="270" r:id="rId17"/>
    <p:sldId id="271" r:id="rId18"/>
    <p:sldId id="281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Lucida Fax" panose="02060602050505020204" pitchFamily="18" charset="0"/>
      <p:regular r:id="rId25"/>
      <p:bold r:id="rId26"/>
      <p:italic r:id="rId27"/>
      <p:boldItalic r:id="rId28"/>
    </p:embeddedFont>
    <p:embeddedFont>
      <p:font typeface="Segoe UI Black" panose="020B0A02040204020203" pitchFamily="34" charset="0"/>
      <p:bold r:id="rId29"/>
      <p:boldItalic r:id="rId30"/>
    </p:embeddedFont>
    <p:embeddedFont>
      <p:font typeface="PayPal Sans Big" panose="020B0503040504040204" pitchFamily="34" charset="0"/>
      <p:regular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PayPal Sans Big Medium" panose="020B0603040504040204" pitchFamily="34" charset="0"/>
      <p:bold r:id="rId34"/>
    </p:embeddedFont>
    <p:embeddedFont>
      <p:font typeface="Candara" panose="020E0502030303020204" pitchFamily="34" charset="0"/>
      <p:regular r:id="rId35"/>
      <p:bold r:id="rId36"/>
      <p:italic r:id="rId37"/>
      <p:boldItalic r:id="rId38"/>
    </p:embeddedFont>
    <p:embeddedFont>
      <p:font typeface="Zilla Slab Regular" pitchFamily="50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DF18B14-55A1-4CB6-B4CE-83CBDCCEBEED}">
          <p14:sldIdLst>
            <p14:sldId id="256"/>
            <p14:sldId id="260"/>
            <p14:sldId id="262"/>
            <p14:sldId id="261"/>
            <p14:sldId id="263"/>
            <p14:sldId id="266"/>
            <p14:sldId id="278"/>
            <p14:sldId id="264"/>
            <p14:sldId id="269"/>
            <p14:sldId id="274"/>
            <p14:sldId id="276"/>
            <p14:sldId id="275"/>
            <p14:sldId id="267"/>
            <p14:sldId id="279"/>
            <p14:sldId id="277"/>
            <p14:sldId id="270"/>
            <p14:sldId id="271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9A7"/>
    <a:srgbClr val="F52929"/>
    <a:srgbClr val="239BD3"/>
    <a:srgbClr val="41F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 autoAdjust="0"/>
    <p:restoredTop sz="79238" autoAdjust="0"/>
  </p:normalViewPr>
  <p:slideViewPr>
    <p:cSldViewPr snapToGrid="0">
      <p:cViewPr varScale="1">
        <p:scale>
          <a:sx n="91" d="100"/>
          <a:sy n="91" d="100"/>
        </p:scale>
        <p:origin x="1068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286B2-1CDA-46BB-80E6-BF7E3A745F27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43B45-9D58-48E8-BE76-B8F919A66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30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F7A1E-5647-4BBD-99B7-B609B73DA1E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4195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>
                <a:solidFill>
                  <a:srgbClr val="404040"/>
                </a:solidFill>
                <a:latin typeface="inherit"/>
              </a:rPr>
              <a:t>Does it have a purpose that the user accepts? Does the product meet the needs of the user?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>
                <a:solidFill>
                  <a:srgbClr val="404040"/>
                </a:solidFill>
                <a:latin typeface="inherit"/>
              </a:rPr>
              <a:t>Does the user like the way that this product looks and feels?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In terms of Design, it however refers to the characteristic that products, services, and facilities can be independently used by people with a variety of disabilities.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43B45-9D58-48E8-BE76-B8F919A66F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47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F7A1E-5647-4BBD-99B7-B609B73DA1E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617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Fingerprint will make</a:t>
            </a:r>
            <a:r>
              <a:rPr lang="en-US" baseline="0" dirty="0" smtClean="0"/>
              <a:t> life easier everywhere we need digital certificate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43B45-9D58-48E8-BE76-B8F919A66F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72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F7A1E-5647-4BBD-99B7-B609B73DA1E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5972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>
                <a:latin typeface="PayPal Sans Big" panose="020B0503040504040204" pitchFamily="34" charset="0"/>
              </a:rPr>
              <a:t>Backed by open-source code, Material streamlines collaboration between designers and developers, and helps teams quickly build beautiful products.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>
              <a:latin typeface="PayPal Sans Big" panose="020B050304050404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43B45-9D58-48E8-BE76-B8F919A66F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86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>
                <a:latin typeface="PayPal Sans Big" panose="020B0503040504040204" pitchFamily="34" charset="0"/>
              </a:rPr>
              <a:t>Backed by open-source code, Material streamlines collaboration between designers and developers, and helps teams quickly build beautiful products.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43B45-9D58-48E8-BE76-B8F919A66F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01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F7A1E-5647-4BBD-99B7-B609B73DA1E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142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F7A1E-5647-4BBD-99B7-B609B73DA1EF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735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1DF57-4C83-4C01-852F-55BFF440C72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B84-BD7F-452F-8B98-B9B4B772E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7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1DF57-4C83-4C01-852F-55BFF440C72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B84-BD7F-452F-8B98-B9B4B772E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7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1DF57-4C83-4C01-852F-55BFF440C72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B84-BD7F-452F-8B98-B9B4B772E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294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1DF57-4C83-4C01-852F-55BFF440C72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B84-BD7F-452F-8B98-B9B4B772E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9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1DF57-4C83-4C01-852F-55BFF440C72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B84-BD7F-452F-8B98-B9B4B772E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57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1DF57-4C83-4C01-852F-55BFF440C72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B84-BD7F-452F-8B98-B9B4B772E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73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1DF57-4C83-4C01-852F-55BFF440C72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B84-BD7F-452F-8B98-B9B4B772E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60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1DF57-4C83-4C01-852F-55BFF440C72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B84-BD7F-452F-8B98-B9B4B772E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88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1DF57-4C83-4C01-852F-55BFF440C72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B84-BD7F-452F-8B98-B9B4B772E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42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1DF57-4C83-4C01-852F-55BFF440C72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B84-BD7F-452F-8B98-B9B4B772E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61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1DF57-4C83-4C01-852F-55BFF440C72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B84-BD7F-452F-8B98-B9B4B772E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90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1DF57-4C83-4C01-852F-55BFF440C72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4DB84-BD7F-452F-8B98-B9B4B772E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7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://powerpoint.sage-fox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9.pn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" TargetMode="External"/><Relationship Id="rId2" Type="http://schemas.openxmlformats.org/officeDocument/2006/relationships/hyperlink" Target="https://www.androidauthority.com/2018-smartphones-fingerprint-sensors-803905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terialdoc.com/components/selection-controls/" TargetMode="External"/><Relationship Id="rId4" Type="http://schemas.openxmlformats.org/officeDocument/2006/relationships/hyperlink" Target="https://material.io/design/platform-guidance/android-fingerprint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hlinkClick r:id="rId4"/>
          </p:cNvPr>
          <p:cNvSpPr txBox="1">
            <a:spLocks noChangeAspect="1"/>
          </p:cNvSpPr>
          <p:nvPr/>
        </p:nvSpPr>
        <p:spPr>
          <a:xfrm>
            <a:off x="4427976" y="5247965"/>
            <a:ext cx="3484753" cy="1477328"/>
          </a:xfrm>
          <a:prstGeom prst="rect">
            <a:avLst/>
          </a:prstGeom>
          <a:solidFill>
            <a:srgbClr val="00B9A7">
              <a:alpha val="90000"/>
            </a:srgbClr>
          </a:solidFill>
          <a:ln>
            <a:solidFill>
              <a:schemeClr val="bg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Lucida Fax" panose="02060602050505020204" pitchFamily="18" charset="0"/>
                <a:cs typeface="Estrangelo Edessa" panose="03080600000000000000" pitchFamily="66" charset="0"/>
              </a:rPr>
              <a:t>Javokhir Nazarov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Lucida Fax" panose="02060602050505020204" pitchFamily="18" charset="0"/>
                <a:cs typeface="Estrangelo Edessa" panose="03080600000000000000" pitchFamily="66" charset="0"/>
              </a:rPr>
              <a:t>User Experience and Design</a:t>
            </a:r>
            <a:endParaRPr lang="ru-RU" dirty="0" smtClean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algn="ctr"/>
            <a:endParaRPr lang="ru-RU" i="1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algn="ctr"/>
            <a:endParaRPr lang="ru-RU" i="1" dirty="0" smtClean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  <a:p>
            <a:pPr algn="ctr"/>
            <a:endParaRPr lang="ru-RU" i="1" dirty="0">
              <a:solidFill>
                <a:schemeClr val="bg1"/>
              </a:solidFill>
              <a:latin typeface="+mj-lt"/>
              <a:cs typeface="Estrangelo Edessa" panose="03080600000000000000" pitchFamily="66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039" y="5869791"/>
            <a:ext cx="2335810" cy="855502"/>
          </a:xfrm>
          <a:prstGeom prst="rect">
            <a:avLst/>
          </a:prstGeom>
        </p:spPr>
      </p:pic>
      <p:sp>
        <p:nvSpPr>
          <p:cNvPr id="13" name="Rounded Rectangle 9"/>
          <p:cNvSpPr/>
          <p:nvPr/>
        </p:nvSpPr>
        <p:spPr>
          <a:xfrm>
            <a:off x="-73891" y="2580237"/>
            <a:ext cx="12358255" cy="1683945"/>
          </a:xfrm>
          <a:prstGeom prst="rect">
            <a:avLst/>
          </a:prstGeom>
          <a:solidFill>
            <a:srgbClr val="00B9A7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-73891" y="2831690"/>
            <a:ext cx="123582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PayPal Sans Big Medium" panose="020B0603040504040204" pitchFamily="34" charset="0"/>
              </a:rPr>
              <a:t>KEB Hana Bank</a:t>
            </a:r>
            <a:endParaRPr lang="en-US" sz="4400" dirty="0">
              <a:solidFill>
                <a:schemeClr val="bg1"/>
              </a:solidFill>
              <a:latin typeface="PayPal Sans Big Medium" panose="020B060304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3707" y="3652529"/>
            <a:ext cx="430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PayPal Sans Big" panose="020B0503040504040204" pitchFamily="34" charset="0"/>
              </a:rPr>
              <a:t>Mobile application’s redesign</a:t>
            </a:r>
            <a:endParaRPr lang="en-US" sz="2000" dirty="0">
              <a:solidFill>
                <a:schemeClr val="bg1"/>
              </a:solidFill>
              <a:latin typeface="PayPal Sans Big" panose="020B050304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95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9"/>
          <p:cNvSpPr/>
          <p:nvPr/>
        </p:nvSpPr>
        <p:spPr>
          <a:xfrm>
            <a:off x="0" y="6637093"/>
            <a:ext cx="12192000" cy="220907"/>
          </a:xfrm>
          <a:prstGeom prst="rect">
            <a:avLst/>
          </a:prstGeom>
          <a:solidFill>
            <a:srgbClr val="00B9A7"/>
          </a:solidFill>
          <a:ln>
            <a:solidFill>
              <a:srgbClr val="00B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1" y="1448554"/>
            <a:ext cx="2540534" cy="45165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448552"/>
            <a:ext cx="2540535" cy="45165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2" y="1448552"/>
            <a:ext cx="2540533" cy="4516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516" y="889439"/>
            <a:ext cx="3730348" cy="56863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89439"/>
            <a:ext cx="3730348" cy="5686341"/>
          </a:xfrm>
          <a:prstGeom prst="rect">
            <a:avLst/>
          </a:prstGeom>
        </p:spPr>
      </p:pic>
      <p:sp>
        <p:nvSpPr>
          <p:cNvPr id="4" name="Rounded Rectangle 9"/>
          <p:cNvSpPr/>
          <p:nvPr/>
        </p:nvSpPr>
        <p:spPr>
          <a:xfrm>
            <a:off x="0" y="-18821"/>
            <a:ext cx="12192000" cy="759417"/>
          </a:xfrm>
          <a:prstGeom prst="rect">
            <a:avLst/>
          </a:prstGeom>
          <a:solidFill>
            <a:srgbClr val="00B9A7"/>
          </a:solidFill>
          <a:ln>
            <a:solidFill>
              <a:srgbClr val="00B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059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Lucida Fax" panose="02060602050505020204" pitchFamily="18" charset="0"/>
              </a:rPr>
              <a:t>Step 3: Transaction </a:t>
            </a:r>
            <a:r>
              <a:rPr lang="en-US" dirty="0">
                <a:solidFill>
                  <a:schemeClr val="bg1"/>
                </a:solidFill>
                <a:latin typeface="Lucida Fax" panose="02060602050505020204" pitchFamily="18" charset="0"/>
              </a:rPr>
              <a:t>history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637092"/>
            <a:ext cx="4114800" cy="22090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Javokhir Nazarov, AILAB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637092"/>
            <a:ext cx="2743200" cy="220908"/>
          </a:xfrm>
        </p:spPr>
        <p:txBody>
          <a:bodyPr/>
          <a:lstStyle/>
          <a:p>
            <a:fld id="{9C2D1C40-5870-4B15-A953-8DE8636A6A67}" type="slidenum">
              <a:rPr lang="ru-RU" smtClean="0">
                <a:solidFill>
                  <a:schemeClr val="bg1"/>
                </a:solidFill>
              </a:rPr>
              <a:t>10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44" y="1448554"/>
            <a:ext cx="2539211" cy="4516504"/>
          </a:xfrm>
          <a:prstGeom prst="rect">
            <a:avLst/>
          </a:prstGeom>
        </p:spPr>
      </p:pic>
      <p:sp>
        <p:nvSpPr>
          <p:cNvPr id="14" name="Объект 2"/>
          <p:cNvSpPr txBox="1">
            <a:spLocks/>
          </p:cNvSpPr>
          <p:nvPr/>
        </p:nvSpPr>
        <p:spPr>
          <a:xfrm>
            <a:off x="4137434" y="919983"/>
            <a:ext cx="3856776" cy="5287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PayPal Sans Big" panose="020B0503040504040204" pitchFamily="34" charset="0"/>
              </a:rPr>
              <a:t>Thoughts:</a:t>
            </a:r>
          </a:p>
          <a:p>
            <a:r>
              <a:rPr lang="en-US" sz="2000" dirty="0" smtClean="0">
                <a:latin typeface="PayPal Sans Big" panose="020B0503040504040204" pitchFamily="34" charset="0"/>
              </a:rPr>
              <a:t>I see all recent transactions and filtering opportunities</a:t>
            </a:r>
          </a:p>
          <a:p>
            <a:r>
              <a:rPr lang="en-US" sz="2000" dirty="0" smtClean="0">
                <a:latin typeface="PayPal Sans Big" panose="020B0503040504040204" pitchFamily="34" charset="0"/>
              </a:rPr>
              <a:t>Everything is understandable but messy</a:t>
            </a:r>
          </a:p>
          <a:p>
            <a:r>
              <a:rPr lang="en-US" sz="2000" dirty="0" smtClean="0">
                <a:latin typeface="PayPal Sans Big" panose="020B0503040504040204" pitchFamily="34" charset="0"/>
              </a:rPr>
              <a:t>Also, it would be great to sort incoming and outgoing transactions </a:t>
            </a:r>
          </a:p>
          <a:p>
            <a:endParaRPr lang="en-US" sz="2000" dirty="0" smtClean="0">
              <a:latin typeface="PayPal Sans Big" panose="020B0503040504040204" pitchFamily="34" charset="0"/>
            </a:endParaRPr>
          </a:p>
          <a:p>
            <a:endParaRPr lang="en-US" sz="2000" dirty="0" smtClean="0">
              <a:latin typeface="PayPal Sans Big" panose="020B0503040504040204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PayPal Sans Big" panose="020B0503040504040204" pitchFamily="34" charset="0"/>
              </a:rPr>
              <a:t>Recommendations:</a:t>
            </a:r>
          </a:p>
          <a:p>
            <a:r>
              <a:rPr lang="en-US" sz="2000" dirty="0" smtClean="0">
                <a:latin typeface="PayPal Sans Big" panose="020B0503040504040204" pitchFamily="34" charset="0"/>
              </a:rPr>
              <a:t>Make the look more clean </a:t>
            </a:r>
          </a:p>
          <a:p>
            <a:r>
              <a:rPr lang="en-US" sz="2000" dirty="0" smtClean="0">
                <a:latin typeface="PayPal Sans Big" panose="020B0503040504040204" pitchFamily="34" charset="0"/>
              </a:rPr>
              <a:t>Sort transactions</a:t>
            </a:r>
            <a:endParaRPr lang="ru-RU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889439"/>
            <a:ext cx="3730348" cy="56863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43" y="1448554"/>
            <a:ext cx="2539211" cy="451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9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9"/>
          <p:cNvSpPr/>
          <p:nvPr/>
        </p:nvSpPr>
        <p:spPr>
          <a:xfrm>
            <a:off x="-73891" y="2580237"/>
            <a:ext cx="12358255" cy="1683945"/>
          </a:xfrm>
          <a:prstGeom prst="rect">
            <a:avLst/>
          </a:prstGeom>
          <a:solidFill>
            <a:srgbClr val="00B9A7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80237"/>
            <a:ext cx="12192000" cy="1683945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PayPal Sans Big Medium" panose="020B0603040504040204" pitchFamily="34" charset="0"/>
                <a:ea typeface="Segoe UI Black" panose="020B0A02040204020203" pitchFamily="34" charset="0"/>
              </a:rPr>
              <a:t>EVALUATION</a:t>
            </a:r>
            <a:endParaRPr lang="en-US" b="1" dirty="0">
              <a:solidFill>
                <a:schemeClr val="bg1"/>
              </a:solidFill>
              <a:latin typeface="PayPal Sans Big Medium" panose="020B0603040504040204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F81F5-2D89-4BC6-8DDC-974FC436277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063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/>
          <p:cNvSpPr/>
          <p:nvPr/>
        </p:nvSpPr>
        <p:spPr>
          <a:xfrm>
            <a:off x="0" y="6637093"/>
            <a:ext cx="12192000" cy="220907"/>
          </a:xfrm>
          <a:prstGeom prst="rect">
            <a:avLst/>
          </a:prstGeom>
          <a:solidFill>
            <a:srgbClr val="00B9A7"/>
          </a:solidFill>
          <a:ln>
            <a:solidFill>
              <a:srgbClr val="00B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200727"/>
            <a:ext cx="10515600" cy="497623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PayPal Sans Big" panose="020B0503040504040204" pitchFamily="34" charset="0"/>
              </a:rPr>
              <a:t>Practicality</a:t>
            </a:r>
            <a:endParaRPr lang="en-US" dirty="0" smtClean="0">
              <a:solidFill>
                <a:srgbClr val="00B050"/>
              </a:solidFill>
              <a:latin typeface="PayPal Sans Big" panose="020B0503040504040204" pitchFamily="34" charset="0"/>
            </a:endParaRPr>
          </a:p>
          <a:p>
            <a:pPr lvl="1"/>
            <a:r>
              <a:rPr lang="en-US" dirty="0" smtClean="0">
                <a:latin typeface="PayPal Sans Big" panose="020B0503040504040204" pitchFamily="34" charset="0"/>
              </a:rPr>
              <a:t>Is the product useful to the user?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PayPal Sans Big" panose="020B0503040504040204" pitchFamily="34" charset="0"/>
              </a:rPr>
              <a:t>Usability</a:t>
            </a:r>
            <a:endParaRPr lang="en-US" dirty="0" smtClean="0">
              <a:solidFill>
                <a:srgbClr val="FF0000"/>
              </a:solidFill>
              <a:latin typeface="PayPal Sans Big" panose="020B0503040504040204" pitchFamily="34" charset="0"/>
            </a:endParaRPr>
          </a:p>
          <a:p>
            <a:pPr lvl="1"/>
            <a:r>
              <a:rPr lang="en-GB" dirty="0">
                <a:latin typeface="PayPal Sans Big" panose="020B0503040504040204" pitchFamily="34" charset="0"/>
              </a:rPr>
              <a:t>Is the product easy and intuitive to </a:t>
            </a:r>
            <a:r>
              <a:rPr lang="en-GB" dirty="0" smtClean="0">
                <a:latin typeface="PayPal Sans Big" panose="020B0503040504040204" pitchFamily="34" charset="0"/>
              </a:rPr>
              <a:t>use</a:t>
            </a:r>
            <a:r>
              <a:rPr lang="en-US" dirty="0" smtClean="0">
                <a:latin typeface="PayPal Sans Big" panose="020B0503040504040204" pitchFamily="34" charset="0"/>
              </a:rPr>
              <a:t>?</a:t>
            </a:r>
            <a:endParaRPr lang="en-US" dirty="0" smtClean="0">
              <a:solidFill>
                <a:srgbClr val="FF0000"/>
              </a:solidFill>
              <a:latin typeface="PayPal Sans Big" panose="020B050304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PayPal Sans Big" panose="020B0503040504040204" pitchFamily="34" charset="0"/>
              </a:rPr>
              <a:t>Availability </a:t>
            </a:r>
          </a:p>
          <a:p>
            <a:pPr lvl="1"/>
            <a:r>
              <a:rPr lang="en-US" dirty="0" smtClean="0">
                <a:latin typeface="PayPal Sans Big" panose="020B0503040504040204" pitchFamily="34" charset="0"/>
              </a:rPr>
              <a:t>Is the</a:t>
            </a:r>
            <a:r>
              <a:rPr lang="ru-RU" dirty="0" smtClean="0">
                <a:latin typeface="PayPal Sans Big" panose="020B0503040504040204" pitchFamily="34" charset="0"/>
              </a:rPr>
              <a:t> </a:t>
            </a:r>
            <a:r>
              <a:rPr lang="en-US" dirty="0" smtClean="0">
                <a:latin typeface="PayPal Sans Big" panose="020B0503040504040204" pitchFamily="34" charset="0"/>
              </a:rPr>
              <a:t>product accessible for all people?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PayPal Sans Big" panose="020B0503040504040204" pitchFamily="34" charset="0"/>
              </a:rPr>
              <a:t>Aesthetics </a:t>
            </a:r>
            <a:endParaRPr lang="en-US" dirty="0" smtClean="0">
              <a:solidFill>
                <a:srgbClr val="FF0000"/>
              </a:solidFill>
              <a:latin typeface="PayPal Sans Big" panose="020B0503040504040204" pitchFamily="34" charset="0"/>
            </a:endParaRPr>
          </a:p>
          <a:p>
            <a:pPr lvl="1"/>
            <a:r>
              <a:rPr lang="en-US" dirty="0" smtClean="0">
                <a:latin typeface="PayPal Sans Big" panose="020B0503040504040204" pitchFamily="34" charset="0"/>
              </a:rPr>
              <a:t>Visual </a:t>
            </a:r>
            <a:r>
              <a:rPr lang="en-US" dirty="0">
                <a:latin typeface="PayPal Sans Big" panose="020B0503040504040204" pitchFamily="34" charset="0"/>
              </a:rPr>
              <a:t>attractiveness of a </a:t>
            </a:r>
            <a:r>
              <a:rPr lang="en-US" dirty="0" smtClean="0">
                <a:latin typeface="PayPal Sans Big" panose="020B0503040504040204" pitchFamily="34" charset="0"/>
              </a:rPr>
              <a:t>product </a:t>
            </a:r>
            <a:endParaRPr lang="en-US" dirty="0" smtClean="0">
              <a:solidFill>
                <a:srgbClr val="FF0000"/>
              </a:solidFill>
              <a:latin typeface="PayPal Sans Big" panose="020B050304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PayPal Sans Big" panose="020B0503040504040204" pitchFamily="34" charset="0"/>
              </a:rPr>
              <a:t>Offline issues </a:t>
            </a:r>
            <a:endParaRPr lang="en-US" dirty="0" smtClean="0">
              <a:solidFill>
                <a:srgbClr val="00B050"/>
              </a:solidFill>
              <a:latin typeface="PayPal Sans Big" panose="020B0503040504040204" pitchFamily="34" charset="0"/>
            </a:endParaRPr>
          </a:p>
          <a:p>
            <a:pPr lvl="1"/>
            <a:r>
              <a:rPr lang="en-US" dirty="0" smtClean="0">
                <a:latin typeface="PayPal Sans Big" panose="020B0503040504040204" pitchFamily="34" charset="0"/>
              </a:rPr>
              <a:t>Help available outside the application</a:t>
            </a:r>
            <a:endParaRPr lang="en-US" dirty="0">
              <a:latin typeface="PayPal Sans Big" panose="020B050304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solidFill>
                <a:srgbClr val="00B050"/>
              </a:solidFill>
              <a:latin typeface="PayPal Sans Big" panose="020B050304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05742" y="2075439"/>
            <a:ext cx="4168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PayPal Sans Big" panose="020B0503040504040204" pitchFamily="34" charset="0"/>
              </a:rPr>
              <a:t>✔</a:t>
            </a:r>
            <a:endParaRPr lang="en-US" sz="2800" dirty="0"/>
          </a:p>
        </p:txBody>
      </p:sp>
      <p:sp>
        <p:nvSpPr>
          <p:cNvPr id="4" name="Rounded Rectangle 9"/>
          <p:cNvSpPr/>
          <p:nvPr/>
        </p:nvSpPr>
        <p:spPr>
          <a:xfrm>
            <a:off x="0" y="-18821"/>
            <a:ext cx="12192000" cy="759417"/>
          </a:xfrm>
          <a:prstGeom prst="rect">
            <a:avLst/>
          </a:prstGeom>
          <a:solidFill>
            <a:srgbClr val="00B9A7"/>
          </a:solidFill>
          <a:ln>
            <a:solidFill>
              <a:srgbClr val="00B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059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Lucida Fax" panose="02060602050505020204" pitchFamily="18" charset="0"/>
              </a:rPr>
              <a:t>User Experience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637092"/>
            <a:ext cx="4114800" cy="22090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Javokhir Nazarov, AILAB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637092"/>
            <a:ext cx="2743200" cy="220908"/>
          </a:xfrm>
        </p:spPr>
        <p:txBody>
          <a:bodyPr/>
          <a:lstStyle/>
          <a:p>
            <a:fld id="{9C2D1C40-5870-4B15-A953-8DE8636A6A67}" type="slidenum">
              <a:rPr lang="ru-RU" smtClean="0">
                <a:solidFill>
                  <a:schemeClr val="bg1"/>
                </a:solidFill>
              </a:rPr>
              <a:t>12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59246" y="1164514"/>
            <a:ext cx="4168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PayPal Sans Big" panose="020B0503040504040204" pitchFamily="34" charset="0"/>
              </a:rPr>
              <a:t>✔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3228670" y="2986364"/>
            <a:ext cx="478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PayPal Sans Big" panose="020B0503040504040204" pitchFamily="34" charset="0"/>
              </a:rPr>
              <a:t>✘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3576469" y="4799160"/>
            <a:ext cx="4168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PayPal Sans Big" panose="020B0503040504040204" pitchFamily="34" charset="0"/>
              </a:rPr>
              <a:t>✔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516" y="889439"/>
            <a:ext cx="3730348" cy="56863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75" y="1435497"/>
            <a:ext cx="2545198" cy="452715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159604" y="3864591"/>
            <a:ext cx="4168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PayPal Sans Big" panose="020B0503040504040204" pitchFamily="34" charset="0"/>
              </a:rPr>
              <a:t>✔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76" y="1435497"/>
            <a:ext cx="2546524" cy="452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7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8" grpId="0"/>
      <p:bldP spid="10" grpId="0"/>
      <p:bldP spid="12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0" y="6637093"/>
            <a:ext cx="12192000" cy="220907"/>
          </a:xfrm>
          <a:prstGeom prst="rect">
            <a:avLst/>
          </a:prstGeom>
          <a:solidFill>
            <a:srgbClr val="00B9A7"/>
          </a:solidFill>
          <a:ln>
            <a:solidFill>
              <a:srgbClr val="00B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Rounded Rectangle 9"/>
          <p:cNvSpPr/>
          <p:nvPr/>
        </p:nvSpPr>
        <p:spPr>
          <a:xfrm>
            <a:off x="0" y="-18821"/>
            <a:ext cx="12192000" cy="759417"/>
          </a:xfrm>
          <a:prstGeom prst="rect">
            <a:avLst/>
          </a:prstGeom>
          <a:solidFill>
            <a:srgbClr val="00B9A7"/>
          </a:solidFill>
          <a:ln>
            <a:solidFill>
              <a:srgbClr val="00B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059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Lucida Fax" panose="02060602050505020204" pitchFamily="18" charset="0"/>
              </a:rPr>
              <a:t>Material Design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116013"/>
            <a:ext cx="10515600" cy="5060950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PayPal Sans Big" panose="020B0503040504040204" pitchFamily="34" charset="0"/>
              </a:rPr>
              <a:t>Material design is a comprehensive guide for visual, motion, and interaction design across platforms and devices. </a:t>
            </a:r>
          </a:p>
          <a:p>
            <a:r>
              <a:rPr lang="en-GB" sz="2400" dirty="0" smtClean="0">
                <a:latin typeface="PayPal Sans Big" panose="020B0503040504040204" pitchFamily="34" charset="0"/>
              </a:rPr>
              <a:t>Adaptable system </a:t>
            </a:r>
            <a:r>
              <a:rPr lang="en-GB" sz="2400" dirty="0">
                <a:latin typeface="PayPal Sans Big" panose="020B0503040504040204" pitchFamily="34" charset="0"/>
              </a:rPr>
              <a:t>of guidelines, components, and tools that support the best practices of user interface design. </a:t>
            </a:r>
            <a:endParaRPr lang="en-GB" sz="2400" dirty="0" smtClean="0">
              <a:latin typeface="PayPal Sans Big" panose="020B0503040504040204" pitchFamily="34" charset="0"/>
            </a:endParaRPr>
          </a:p>
          <a:p>
            <a:endParaRPr lang="en-GB" sz="2400" dirty="0" smtClean="0">
              <a:latin typeface="PayPal Sans Big" panose="020B0503040504040204" pitchFamily="34" charset="0"/>
            </a:endParaRPr>
          </a:p>
          <a:p>
            <a:endParaRPr lang="en-GB" sz="2400" dirty="0" smtClean="0">
              <a:latin typeface="PayPal Sans Big" panose="020B0503040504040204" pitchFamily="34" charset="0"/>
            </a:endParaRPr>
          </a:p>
          <a:p>
            <a:endParaRPr lang="en-GB" sz="2400" dirty="0" smtClean="0">
              <a:latin typeface="PayPal Sans Big" panose="020B0503040504040204" pitchFamily="34" charset="0"/>
            </a:endParaRPr>
          </a:p>
          <a:p>
            <a:endParaRPr lang="en-GB" sz="2400" dirty="0">
              <a:latin typeface="PayPal Sans Big" panose="020B0503040504040204" pitchFamily="34" charset="0"/>
            </a:endParaRPr>
          </a:p>
          <a:p>
            <a:endParaRPr lang="en-GB" sz="2400" dirty="0" smtClean="0">
              <a:latin typeface="PayPal Sans Big" panose="020B0503040504040204" pitchFamily="34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637092"/>
            <a:ext cx="2743200" cy="220908"/>
          </a:xfrm>
        </p:spPr>
        <p:txBody>
          <a:bodyPr/>
          <a:lstStyle/>
          <a:p>
            <a:fld id="{9C2D1C40-5870-4B15-A953-8DE8636A6A67}" type="slidenum">
              <a:rPr lang="ru-RU" smtClean="0">
                <a:solidFill>
                  <a:schemeClr val="bg1"/>
                </a:solidFill>
              </a:rPr>
              <a:t>13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2847974"/>
            <a:ext cx="3753528" cy="3418681"/>
          </a:xfrm>
          <a:prstGeom prst="rect">
            <a:avLst/>
          </a:prstGeom>
        </p:spPr>
      </p:pic>
      <p:pic>
        <p:nvPicPr>
          <p:cNvPr id="15" name="mio-design_assets_1s1rlU7DFBy4VtW3hWuIRWULBY2yrPUX__casestudy-loo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15796" y="2847974"/>
            <a:ext cx="5760406" cy="323647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53" y="6176963"/>
            <a:ext cx="2271691" cy="398131"/>
          </a:xfrm>
          <a:prstGeom prst="rect">
            <a:avLst/>
          </a:prstGeom>
        </p:spPr>
      </p:pic>
      <p:sp>
        <p:nvSpPr>
          <p:cNvPr id="11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637092"/>
            <a:ext cx="4114800" cy="22090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Javokhir Nazarov, AILAB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21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2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16862 2.59259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3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0.39063 -1.85185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9"/>
          <p:cNvSpPr/>
          <p:nvPr/>
        </p:nvSpPr>
        <p:spPr>
          <a:xfrm>
            <a:off x="0" y="6637093"/>
            <a:ext cx="12192000" cy="220907"/>
          </a:xfrm>
          <a:prstGeom prst="rect">
            <a:avLst/>
          </a:prstGeom>
          <a:solidFill>
            <a:srgbClr val="00B9A7"/>
          </a:solidFill>
          <a:ln>
            <a:solidFill>
              <a:srgbClr val="00B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Rounded Rectangle 9"/>
          <p:cNvSpPr/>
          <p:nvPr/>
        </p:nvSpPr>
        <p:spPr>
          <a:xfrm>
            <a:off x="0" y="-18821"/>
            <a:ext cx="12192000" cy="759417"/>
          </a:xfrm>
          <a:prstGeom prst="rect">
            <a:avLst/>
          </a:prstGeom>
          <a:solidFill>
            <a:srgbClr val="00B9A7"/>
          </a:solidFill>
          <a:ln>
            <a:solidFill>
              <a:srgbClr val="00B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059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Lucida Fax" panose="02060602050505020204" pitchFamily="18" charset="0"/>
              </a:rPr>
              <a:t>Material Design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46609"/>
            <a:ext cx="7067549" cy="4976236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PayPal Sans Big" panose="020B0503040504040204" pitchFamily="34" charset="0"/>
              </a:rPr>
              <a:t>P</a:t>
            </a:r>
            <a:r>
              <a:rPr lang="en-GB" sz="2400" dirty="0" err="1" smtClean="0">
                <a:latin typeface="PayPal Sans Big" panose="020B0503040504040204" pitchFamily="34" charset="0"/>
              </a:rPr>
              <a:t>rimary</a:t>
            </a:r>
            <a:r>
              <a:rPr lang="en-GB" sz="2400" dirty="0" smtClean="0">
                <a:latin typeface="PayPal Sans Big" panose="020B0503040504040204" pitchFamily="34" charset="0"/>
              </a:rPr>
              <a:t> </a:t>
            </a:r>
            <a:r>
              <a:rPr lang="en-GB" sz="2400" dirty="0">
                <a:latin typeface="PayPal Sans Big" panose="020B0503040504040204" pitchFamily="34" charset="0"/>
              </a:rPr>
              <a:t>and a secondary </a:t>
            </a:r>
            <a:r>
              <a:rPr lang="en-GB" sz="2400" dirty="0" err="1">
                <a:latin typeface="PayPal Sans Big" panose="020B0503040504040204" pitchFamily="34" charset="0"/>
              </a:rPr>
              <a:t>color</a:t>
            </a:r>
            <a:r>
              <a:rPr lang="en-GB" sz="2400" dirty="0">
                <a:latin typeface="PayPal Sans Big" panose="020B0503040504040204" pitchFamily="34" charset="0"/>
              </a:rPr>
              <a:t> are typically selected to represent your brand. </a:t>
            </a:r>
            <a:endParaRPr lang="en-GB" sz="2400" dirty="0" smtClean="0">
              <a:latin typeface="PayPal Sans Big" panose="020B0503040504040204" pitchFamily="34" charset="0"/>
            </a:endParaRPr>
          </a:p>
          <a:p>
            <a:endParaRPr lang="en-GB" sz="2400" dirty="0" smtClean="0">
              <a:latin typeface="PayPal Sans Big" panose="020B0503040504040204" pitchFamily="34" charset="0"/>
            </a:endParaRPr>
          </a:p>
          <a:p>
            <a:endParaRPr lang="en-GB" sz="2400" dirty="0" smtClean="0">
              <a:latin typeface="PayPal Sans Big" panose="020B0503040504040204" pitchFamily="34" charset="0"/>
            </a:endParaRPr>
          </a:p>
          <a:p>
            <a:r>
              <a:rPr lang="ru-RU" sz="2400" dirty="0" smtClean="0">
                <a:latin typeface="PayPal Sans Big" panose="020B0503040504040204" pitchFamily="34" charset="0"/>
              </a:rPr>
              <a:t>С</a:t>
            </a:r>
            <a:r>
              <a:rPr lang="en-GB" sz="2400" dirty="0" err="1" smtClean="0">
                <a:latin typeface="PayPal Sans Big" panose="020B0503040504040204" pitchFamily="34" charset="0"/>
              </a:rPr>
              <a:t>olor</a:t>
            </a:r>
            <a:r>
              <a:rPr lang="en-GB" sz="2400" dirty="0" smtClean="0">
                <a:latin typeface="PayPal Sans Big" panose="020B0503040504040204" pitchFamily="34" charset="0"/>
              </a:rPr>
              <a:t> </a:t>
            </a:r>
            <a:r>
              <a:rPr lang="en-GB" sz="2400" dirty="0">
                <a:latin typeface="PayPal Sans Big" panose="020B0503040504040204" pitchFamily="34" charset="0"/>
              </a:rPr>
              <a:t>theme </a:t>
            </a:r>
            <a:r>
              <a:rPr lang="en-GB" sz="2400" dirty="0" smtClean="0">
                <a:latin typeface="PayPal Sans Big" panose="020B0503040504040204" pitchFamily="34" charset="0"/>
              </a:rPr>
              <a:t>is </a:t>
            </a:r>
            <a:r>
              <a:rPr lang="en-GB" sz="2400" b="1" dirty="0">
                <a:latin typeface="PayPal Sans Big" panose="020B0503040504040204" pitchFamily="34" charset="0"/>
              </a:rPr>
              <a:t>harmonious</a:t>
            </a:r>
            <a:r>
              <a:rPr lang="en-GB" sz="2400" dirty="0">
                <a:latin typeface="PayPal Sans Big" panose="020B0503040504040204" pitchFamily="34" charset="0"/>
              </a:rPr>
              <a:t>, ensures </a:t>
            </a:r>
            <a:r>
              <a:rPr lang="en-GB" sz="2400" b="1" dirty="0">
                <a:latin typeface="PayPal Sans Big" panose="020B0503040504040204" pitchFamily="34" charset="0"/>
              </a:rPr>
              <a:t>accessible text</a:t>
            </a:r>
            <a:r>
              <a:rPr lang="en-GB" sz="2400" dirty="0">
                <a:latin typeface="PayPal Sans Big" panose="020B0503040504040204" pitchFamily="34" charset="0"/>
              </a:rPr>
              <a:t>, and </a:t>
            </a:r>
            <a:r>
              <a:rPr lang="en-GB" sz="2400" b="1" dirty="0">
                <a:latin typeface="PayPal Sans Big" panose="020B0503040504040204" pitchFamily="34" charset="0"/>
              </a:rPr>
              <a:t>distinguishes UI </a:t>
            </a:r>
            <a:r>
              <a:rPr lang="en-GB" sz="2400" b="1" dirty="0" smtClean="0">
                <a:latin typeface="PayPal Sans Big" panose="020B0503040504040204" pitchFamily="34" charset="0"/>
              </a:rPr>
              <a:t>elements</a:t>
            </a:r>
            <a:r>
              <a:rPr lang="en-GB" sz="2400" dirty="0" smtClean="0">
                <a:latin typeface="PayPal Sans Big" panose="020B0503040504040204" pitchFamily="34" charset="0"/>
              </a:rPr>
              <a:t>.</a:t>
            </a:r>
          </a:p>
          <a:p>
            <a:endParaRPr lang="en-GB" sz="2400" dirty="0">
              <a:latin typeface="PayPal Sans Big" panose="020B0503040504040204" pitchFamily="34" charset="0"/>
            </a:endParaRPr>
          </a:p>
          <a:p>
            <a:pPr marL="0" indent="0">
              <a:buNone/>
            </a:pPr>
            <a:endParaRPr lang="en-GB" sz="2400" dirty="0" smtClean="0">
              <a:latin typeface="PayPal Sans Big" panose="020B0503040504040204" pitchFamily="34" charset="0"/>
            </a:endParaRPr>
          </a:p>
          <a:p>
            <a:r>
              <a:rPr lang="en-GB" sz="2400" dirty="0">
                <a:latin typeface="PayPal Sans Big" panose="020B0503040504040204" pitchFamily="34" charset="0"/>
              </a:rPr>
              <a:t>System icons are designed to be </a:t>
            </a:r>
            <a:r>
              <a:rPr lang="en-GB" sz="2400" b="1" dirty="0">
                <a:latin typeface="PayPal Sans Big" panose="020B0503040504040204" pitchFamily="34" charset="0"/>
              </a:rPr>
              <a:t>simple</a:t>
            </a:r>
            <a:r>
              <a:rPr lang="en-GB" sz="2400" dirty="0">
                <a:latin typeface="PayPal Sans Big" panose="020B0503040504040204" pitchFamily="34" charset="0"/>
              </a:rPr>
              <a:t>, </a:t>
            </a:r>
            <a:r>
              <a:rPr lang="en-GB" sz="2400" b="1" dirty="0" smtClean="0">
                <a:latin typeface="PayPal Sans Big" panose="020B0503040504040204" pitchFamily="34" charset="0"/>
              </a:rPr>
              <a:t>modern</a:t>
            </a:r>
            <a:r>
              <a:rPr lang="en-GB" sz="2400" dirty="0" smtClean="0">
                <a:latin typeface="PayPal Sans Big" panose="020B0503040504040204" pitchFamily="34" charset="0"/>
              </a:rPr>
              <a:t> and </a:t>
            </a:r>
            <a:r>
              <a:rPr lang="en-GB" sz="2400" b="1" dirty="0" smtClean="0">
                <a:latin typeface="PayPal Sans Big" panose="020B0503040504040204" pitchFamily="34" charset="0"/>
              </a:rPr>
              <a:t>friendly</a:t>
            </a:r>
            <a:r>
              <a:rPr lang="en-GB" sz="2400" dirty="0" smtClean="0">
                <a:latin typeface="PayPal Sans Big" panose="020B0503040504040204" pitchFamily="34" charset="0"/>
              </a:rPr>
              <a:t>. </a:t>
            </a:r>
            <a:r>
              <a:rPr lang="en-GB" sz="2400" dirty="0">
                <a:latin typeface="PayPal Sans Big" panose="020B0503040504040204" pitchFamily="34" charset="0"/>
              </a:rPr>
              <a:t>Each icon is reduced to its minimal form, </a:t>
            </a:r>
            <a:r>
              <a:rPr lang="en-GB" sz="2400" dirty="0" smtClean="0">
                <a:latin typeface="PayPal Sans Big" panose="020B0503040504040204" pitchFamily="34" charset="0"/>
              </a:rPr>
              <a:t>expressing </a:t>
            </a:r>
            <a:r>
              <a:rPr lang="en-GB" sz="2400" dirty="0">
                <a:latin typeface="PayPal Sans Big" panose="020B0503040504040204" pitchFamily="34" charset="0"/>
              </a:rPr>
              <a:t>essential characteristics. </a:t>
            </a:r>
            <a:endParaRPr lang="en-GB" sz="2400" dirty="0" smtClean="0">
              <a:latin typeface="PayPal Sans Big" panose="020B0503040504040204" pitchFamily="34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637092"/>
            <a:ext cx="4114800" cy="22090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Javokhir Nazarov, AILAB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637092"/>
            <a:ext cx="2743200" cy="220908"/>
          </a:xfrm>
        </p:spPr>
        <p:txBody>
          <a:bodyPr/>
          <a:lstStyle/>
          <a:p>
            <a:fld id="{9C2D1C40-5870-4B15-A953-8DE8636A6A67}" type="slidenum">
              <a:rPr lang="ru-RU" smtClean="0">
                <a:solidFill>
                  <a:schemeClr val="bg1"/>
                </a:solidFill>
              </a:rPr>
              <a:t>14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516" y="889439"/>
            <a:ext cx="3730348" cy="56863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446609"/>
            <a:ext cx="2529557" cy="449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9"/>
          <p:cNvSpPr/>
          <p:nvPr/>
        </p:nvSpPr>
        <p:spPr>
          <a:xfrm>
            <a:off x="-73891" y="2580237"/>
            <a:ext cx="12358255" cy="1683945"/>
          </a:xfrm>
          <a:prstGeom prst="rect">
            <a:avLst/>
          </a:prstGeom>
          <a:solidFill>
            <a:srgbClr val="00B9A7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80237"/>
            <a:ext cx="12192000" cy="1683945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PayPal Sans Big Medium" panose="020B0603040504040204" pitchFamily="34" charset="0"/>
                <a:ea typeface="Segoe UI Black" panose="020B0A02040204020203" pitchFamily="34" charset="0"/>
              </a:rPr>
              <a:t>CONCLUSION</a:t>
            </a:r>
            <a:endParaRPr lang="en-US" b="1" dirty="0">
              <a:solidFill>
                <a:schemeClr val="bg1"/>
              </a:solidFill>
              <a:latin typeface="PayPal Sans Big Medium" panose="020B0603040504040204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F81F5-2D89-4BC6-8DDC-974FC436277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324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9"/>
          <p:cNvSpPr/>
          <p:nvPr/>
        </p:nvSpPr>
        <p:spPr>
          <a:xfrm>
            <a:off x="0" y="6637093"/>
            <a:ext cx="12192000" cy="220907"/>
          </a:xfrm>
          <a:prstGeom prst="rect">
            <a:avLst/>
          </a:prstGeom>
          <a:solidFill>
            <a:srgbClr val="00B9A7"/>
          </a:solidFill>
          <a:ln>
            <a:solidFill>
              <a:srgbClr val="00B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Rounded Rectangle 9"/>
          <p:cNvSpPr/>
          <p:nvPr/>
        </p:nvSpPr>
        <p:spPr>
          <a:xfrm>
            <a:off x="0" y="-18821"/>
            <a:ext cx="12192000" cy="759417"/>
          </a:xfrm>
          <a:prstGeom prst="rect">
            <a:avLst/>
          </a:prstGeom>
          <a:solidFill>
            <a:srgbClr val="00B9A7"/>
          </a:solidFill>
          <a:ln>
            <a:solidFill>
              <a:srgbClr val="00B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059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Lucida Fax" panose="02060602050505020204" pitchFamily="18" charset="0"/>
              </a:rPr>
              <a:t>Summary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637092"/>
            <a:ext cx="4114800" cy="22090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Javokhir Nazarov, AILAB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637091"/>
            <a:ext cx="2743200" cy="220909"/>
          </a:xfrm>
        </p:spPr>
        <p:txBody>
          <a:bodyPr/>
          <a:lstStyle/>
          <a:p>
            <a:fld id="{9C2D1C40-5870-4B15-A953-8DE8636A6A67}" type="slidenum">
              <a:rPr lang="ru-RU" smtClean="0">
                <a:solidFill>
                  <a:schemeClr val="bg1"/>
                </a:solidFill>
              </a:rPr>
              <a:t>16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51" y="1444291"/>
            <a:ext cx="2556320" cy="454456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685" y="1444291"/>
            <a:ext cx="2555686" cy="454344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478" y="1461405"/>
            <a:ext cx="2549893" cy="453314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26" y="1462560"/>
            <a:ext cx="2552475" cy="453773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26" y="1462560"/>
            <a:ext cx="2551176" cy="453542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26" y="1462560"/>
            <a:ext cx="2551176" cy="4535424"/>
          </a:xfrm>
          <a:prstGeom prst="rect">
            <a:avLst/>
          </a:prstGeom>
        </p:spPr>
      </p:pic>
      <p:sp>
        <p:nvSpPr>
          <p:cNvPr id="50" name="Diamond 49"/>
          <p:cNvSpPr/>
          <p:nvPr/>
        </p:nvSpPr>
        <p:spPr bwMode="auto">
          <a:xfrm>
            <a:off x="4346191" y="1135008"/>
            <a:ext cx="1608976" cy="1608976"/>
          </a:xfrm>
          <a:prstGeom prst="diamond">
            <a:avLst/>
          </a:prstGeom>
          <a:solidFill>
            <a:srgbClr val="239BD3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877" y="1634695"/>
            <a:ext cx="609601" cy="609601"/>
          </a:xfrm>
          <a:prstGeom prst="rect">
            <a:avLst/>
          </a:prstGeom>
        </p:spPr>
      </p:pic>
      <p:sp>
        <p:nvSpPr>
          <p:cNvPr id="52" name="Diamond 51"/>
          <p:cNvSpPr/>
          <p:nvPr/>
        </p:nvSpPr>
        <p:spPr bwMode="auto">
          <a:xfrm rot="5400000">
            <a:off x="4332385" y="2909479"/>
            <a:ext cx="1636993" cy="1636993"/>
          </a:xfrm>
          <a:prstGeom prst="diamond">
            <a:avLst/>
          </a:prstGeom>
          <a:solidFill>
            <a:srgbClr val="F52929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Diamond 52"/>
          <p:cNvSpPr/>
          <p:nvPr/>
        </p:nvSpPr>
        <p:spPr bwMode="auto">
          <a:xfrm>
            <a:off x="4343188" y="4711967"/>
            <a:ext cx="1614978" cy="1614978"/>
          </a:xfrm>
          <a:prstGeom prst="diamond">
            <a:avLst/>
          </a:prstGeom>
          <a:solidFill>
            <a:srgbClr val="00B9A7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rgbClr val="00B9A7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307288" y="1487063"/>
            <a:ext cx="5739531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GB" sz="2400" b="1" dirty="0" smtClean="0">
                <a:solidFill>
                  <a:srgbClr val="239BD3"/>
                </a:solidFill>
                <a:latin typeface="PayPal Sans Big" panose="020B0503040504040204" pitchFamily="34" charset="0"/>
              </a:rPr>
              <a:t>Took the benefits of the User Context’s</a:t>
            </a:r>
            <a:endParaRPr lang="ru-RU" sz="2400" b="1" dirty="0" smtClean="0">
              <a:solidFill>
                <a:srgbClr val="239BD3"/>
              </a:solidFill>
              <a:latin typeface="PayPal Sans Big" panose="020B0503040504040204" pitchFamily="34" charset="0"/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n-GB" sz="2400" b="1" dirty="0" smtClean="0">
                <a:solidFill>
                  <a:srgbClr val="239BD3"/>
                </a:solidFill>
                <a:latin typeface="PayPal Sans Big" panose="020B0503040504040204" pitchFamily="34" charset="0"/>
              </a:rPr>
              <a:t> TECHNICAL ENVIRONMENT</a:t>
            </a:r>
            <a:endParaRPr lang="en-GB" sz="2400" b="1" dirty="0">
              <a:solidFill>
                <a:srgbClr val="239BD3"/>
              </a:solidFill>
              <a:latin typeface="PayPal Sans Big" panose="020B050304050404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07288" y="3263579"/>
            <a:ext cx="5634715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GB" sz="2400" b="1" dirty="0">
                <a:solidFill>
                  <a:srgbClr val="F52929"/>
                </a:solidFill>
                <a:latin typeface="PayPal Sans Big" panose="020B0503040504040204" pitchFamily="34" charset="0"/>
              </a:rPr>
              <a:t>Improved usability based on </a:t>
            </a:r>
            <a:endParaRPr lang="ru-RU" sz="2400" b="1" dirty="0" smtClean="0">
              <a:solidFill>
                <a:srgbClr val="F52929"/>
              </a:solidFill>
              <a:latin typeface="PayPal Sans Big" panose="020B0503040504040204" pitchFamily="34" charset="0"/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n-GB" sz="2400" b="1" dirty="0" smtClean="0">
                <a:solidFill>
                  <a:srgbClr val="F52929"/>
                </a:solidFill>
                <a:latin typeface="PayPal Sans Big" panose="020B0503040504040204" pitchFamily="34" charset="0"/>
              </a:rPr>
              <a:t>COGNITIVE WALKTHROUGH</a:t>
            </a:r>
            <a:endParaRPr lang="en-GB" sz="2400" b="1" dirty="0">
              <a:solidFill>
                <a:srgbClr val="F52929"/>
              </a:solidFill>
              <a:latin typeface="PayPal Sans Big" panose="020B050304050404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07287" y="5099429"/>
            <a:ext cx="5634715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GB" sz="2400" b="1" dirty="0">
                <a:solidFill>
                  <a:srgbClr val="00B9A7"/>
                </a:solidFill>
                <a:latin typeface="PayPal Sans Big" panose="020B0503040504040204" pitchFamily="34" charset="0"/>
              </a:rPr>
              <a:t>Improved aesthetics based on </a:t>
            </a:r>
            <a:endParaRPr lang="ru-RU" sz="2400" b="1" dirty="0" smtClean="0">
              <a:solidFill>
                <a:srgbClr val="00B9A7"/>
              </a:solidFill>
              <a:latin typeface="PayPal Sans Big" panose="020B0503040504040204" pitchFamily="34" charset="0"/>
            </a:endParaRPr>
          </a:p>
          <a:p>
            <a:pPr defTabSz="1219170">
              <a:spcBef>
                <a:spcPct val="20000"/>
              </a:spcBef>
              <a:defRPr/>
            </a:pPr>
            <a:r>
              <a:rPr lang="en-GB" sz="2400" b="1" dirty="0" smtClean="0">
                <a:solidFill>
                  <a:srgbClr val="00B9A7"/>
                </a:solidFill>
                <a:latin typeface="PayPal Sans Big" panose="020B0503040504040204" pitchFamily="34" charset="0"/>
              </a:rPr>
              <a:t>MATERIAL DESIGN PRINCIPLES</a:t>
            </a:r>
            <a:endParaRPr lang="en-GB" sz="2400" b="1" dirty="0">
              <a:solidFill>
                <a:srgbClr val="00B9A7"/>
              </a:solidFill>
              <a:latin typeface="PayPal Sans Big" panose="020B0503040504040204" pitchFamily="34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86" y="3423175"/>
            <a:ext cx="609601" cy="6096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876" y="5214655"/>
            <a:ext cx="609601" cy="60960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478" y="1468305"/>
            <a:ext cx="2549893" cy="453314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37" y="917553"/>
            <a:ext cx="3730348" cy="568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2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9"/>
          <p:cNvSpPr/>
          <p:nvPr/>
        </p:nvSpPr>
        <p:spPr>
          <a:xfrm>
            <a:off x="0" y="6637093"/>
            <a:ext cx="12192000" cy="220907"/>
          </a:xfrm>
          <a:prstGeom prst="rect">
            <a:avLst/>
          </a:prstGeom>
          <a:solidFill>
            <a:srgbClr val="00B9A7"/>
          </a:solidFill>
          <a:ln>
            <a:solidFill>
              <a:srgbClr val="00B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Rounded Rectangle 9"/>
          <p:cNvSpPr/>
          <p:nvPr/>
        </p:nvSpPr>
        <p:spPr>
          <a:xfrm>
            <a:off x="0" y="-18821"/>
            <a:ext cx="12192000" cy="759417"/>
          </a:xfrm>
          <a:prstGeom prst="rect">
            <a:avLst/>
          </a:prstGeom>
          <a:solidFill>
            <a:srgbClr val="00B9A7"/>
          </a:solidFill>
          <a:ln>
            <a:solidFill>
              <a:srgbClr val="00B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059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Lucida Fax" panose="02060602050505020204" pitchFamily="18" charset="0"/>
              </a:rPr>
              <a:t>References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200727"/>
            <a:ext cx="10515600" cy="497623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PayPal Sans Big" panose="020B0503040504040204" pitchFamily="34" charset="0"/>
                <a:hlinkClick r:id="rId2"/>
              </a:rPr>
              <a:t>https</a:t>
            </a:r>
            <a:r>
              <a:rPr lang="en-US" dirty="0">
                <a:latin typeface="PayPal Sans Big" panose="020B0503040504040204" pitchFamily="34" charset="0"/>
                <a:hlinkClick r:id="rId2"/>
              </a:rPr>
              <a:t>://www.androidauthority.com/2018-smartphones-fingerprint-sensors-803905</a:t>
            </a:r>
            <a:r>
              <a:rPr lang="en-US" dirty="0" smtClean="0">
                <a:latin typeface="PayPal Sans Big" panose="020B0503040504040204" pitchFamily="34" charset="0"/>
                <a:hlinkClick r:id="rId2"/>
              </a:rPr>
              <a:t>/</a:t>
            </a:r>
            <a:endParaRPr lang="en-US" dirty="0" smtClean="0">
              <a:latin typeface="PayPal Sans Big" panose="020B050304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PayPal Sans Big" panose="020B0503040504040204" pitchFamily="34" charset="0"/>
                <a:hlinkClick r:id="rId3"/>
              </a:rPr>
              <a:t>https</a:t>
            </a:r>
            <a:r>
              <a:rPr lang="en-US" dirty="0">
                <a:latin typeface="PayPal Sans Big" panose="020B0503040504040204" pitchFamily="34" charset="0"/>
                <a:hlinkClick r:id="rId3"/>
              </a:rPr>
              <a:t>://</a:t>
            </a:r>
            <a:r>
              <a:rPr lang="en-US" dirty="0" smtClean="0">
                <a:latin typeface="PayPal Sans Big" panose="020B0503040504040204" pitchFamily="34" charset="0"/>
                <a:hlinkClick r:id="rId3"/>
              </a:rPr>
              <a:t>www.quora.com/What-is-a-normal-temperature-limit-for-the-cell-phone-battery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PayPal Sans Big" panose="020B0503040504040204" pitchFamily="34" charset="0"/>
                <a:hlinkClick r:id="rId3"/>
              </a:rPr>
              <a:t>https://www.brighthubengineering.com/hvac/81719-best-indoor-humidity-range-for-people-books-and-electronics/</a:t>
            </a:r>
            <a:endParaRPr lang="ru-RU" dirty="0" smtClean="0">
              <a:hlinkClick r:id="rId3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PayPal Sans Big" panose="020B0503040504040204" pitchFamily="34" charset="0"/>
                <a:hlinkClick r:id="rId3"/>
              </a:rPr>
              <a:t>https</a:t>
            </a:r>
            <a:r>
              <a:rPr lang="en-US" dirty="0">
                <a:latin typeface="PayPal Sans Big" panose="020B0503040504040204" pitchFamily="34" charset="0"/>
                <a:hlinkClick r:id="rId3"/>
              </a:rPr>
              <a:t>://material.io</a:t>
            </a:r>
            <a:r>
              <a:rPr lang="en-US" dirty="0" smtClean="0">
                <a:latin typeface="PayPal Sans Big" panose="020B0503040504040204" pitchFamily="34" charset="0"/>
                <a:hlinkClick r:id="rId3"/>
              </a:rPr>
              <a:t>/</a:t>
            </a:r>
            <a:endParaRPr lang="ru-RU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PayPal Sans Big" panose="020B0503040504040204" pitchFamily="34" charset="0"/>
                <a:hlinkClick r:id="rId4"/>
              </a:rPr>
              <a:t>https://</a:t>
            </a:r>
            <a:r>
              <a:rPr lang="en-US" dirty="0" smtClean="0">
                <a:latin typeface="PayPal Sans Big" panose="020B0503040504040204" pitchFamily="34" charset="0"/>
                <a:hlinkClick r:id="rId4"/>
              </a:rPr>
              <a:t>material.io/design/platform-guidance/android-fingerprint.html</a:t>
            </a:r>
            <a:endParaRPr lang="ru-RU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PayPal Sans Big" panose="020B0503040504040204" pitchFamily="34" charset="0"/>
                <a:hlinkClick r:id="rId5"/>
              </a:rPr>
              <a:t>https://materialdoc.com/components/selection-controls</a:t>
            </a:r>
            <a:r>
              <a:rPr lang="en-US" dirty="0" smtClean="0">
                <a:latin typeface="PayPal Sans Big" panose="020B0503040504040204" pitchFamily="34" charset="0"/>
                <a:hlinkClick r:id="rId5"/>
              </a:rPr>
              <a:t>/</a:t>
            </a:r>
            <a:endParaRPr lang="ru-RU" dirty="0" smtClean="0"/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637092"/>
            <a:ext cx="4114800" cy="22090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Javokhir Nazarov, AILAB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637092"/>
            <a:ext cx="2743200" cy="220908"/>
          </a:xfrm>
        </p:spPr>
        <p:txBody>
          <a:bodyPr/>
          <a:lstStyle/>
          <a:p>
            <a:fld id="{9C2D1C40-5870-4B15-A953-8DE8636A6A67}" type="slidenum">
              <a:rPr lang="ru-RU" smtClean="0">
                <a:solidFill>
                  <a:schemeClr val="bg1"/>
                </a:solidFill>
              </a:rPr>
              <a:t>17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43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9"/>
          <p:cNvSpPr/>
          <p:nvPr/>
        </p:nvSpPr>
        <p:spPr>
          <a:xfrm>
            <a:off x="-73891" y="2580237"/>
            <a:ext cx="12358255" cy="1683945"/>
          </a:xfrm>
          <a:prstGeom prst="rect">
            <a:avLst/>
          </a:prstGeom>
          <a:solidFill>
            <a:srgbClr val="00B9A7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80237"/>
            <a:ext cx="12192000" cy="1683945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PayPal Sans Big Medium" panose="020B0603040504040204" pitchFamily="34" charset="0"/>
                <a:ea typeface="Segoe UI Black" panose="020B0A02040204020203" pitchFamily="34" charset="0"/>
              </a:rPr>
              <a:t>THANK YOU! </a:t>
            </a:r>
            <a:br>
              <a:rPr lang="en-US" b="1" dirty="0" smtClean="0">
                <a:solidFill>
                  <a:schemeClr val="bg1"/>
                </a:solidFill>
                <a:latin typeface="PayPal Sans Big Medium" panose="020B0603040504040204" pitchFamily="34" charset="0"/>
                <a:ea typeface="Segoe UI Black" panose="020B0A02040204020203" pitchFamily="34" charset="0"/>
              </a:rPr>
            </a:br>
            <a:r>
              <a:rPr lang="en-US" b="1" dirty="0" smtClean="0">
                <a:solidFill>
                  <a:schemeClr val="bg1"/>
                </a:solidFill>
                <a:latin typeface="PayPal Sans Big Medium" panose="020B0603040504040204" pitchFamily="34" charset="0"/>
                <a:ea typeface="Segoe UI Black" panose="020B0A02040204020203" pitchFamily="34" charset="0"/>
              </a:rPr>
              <a:t>Q&amp;A</a:t>
            </a:r>
            <a:endParaRPr lang="en-US" b="1" dirty="0">
              <a:solidFill>
                <a:schemeClr val="bg1"/>
              </a:solidFill>
              <a:latin typeface="PayPal Sans Big Medium" panose="020B0603040504040204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F81F5-2D89-4BC6-8DDC-974FC4362773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80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9"/>
          <p:cNvSpPr/>
          <p:nvPr/>
        </p:nvSpPr>
        <p:spPr>
          <a:xfrm>
            <a:off x="0" y="6637093"/>
            <a:ext cx="12192000" cy="220907"/>
          </a:xfrm>
          <a:prstGeom prst="rect">
            <a:avLst/>
          </a:prstGeom>
          <a:solidFill>
            <a:srgbClr val="00B9A7"/>
          </a:solidFill>
          <a:ln>
            <a:solidFill>
              <a:srgbClr val="00B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Rounded Rectangle 9"/>
          <p:cNvSpPr/>
          <p:nvPr/>
        </p:nvSpPr>
        <p:spPr>
          <a:xfrm>
            <a:off x="0" y="-18821"/>
            <a:ext cx="12192000" cy="759417"/>
          </a:xfrm>
          <a:prstGeom prst="rect">
            <a:avLst/>
          </a:prstGeom>
          <a:solidFill>
            <a:srgbClr val="00B9A7"/>
          </a:solidFill>
          <a:ln>
            <a:solidFill>
              <a:srgbClr val="00B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059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Lucida Fax" panose="02060602050505020204" pitchFamily="18" charset="0"/>
              </a:rPr>
              <a:t>Outline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200727"/>
            <a:ext cx="10515600" cy="497623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Lucida Fax" panose="02060602050505020204" pitchFamily="18" charset="0"/>
                <a:ea typeface="Zilla Slab Regular" pitchFamily="50" charset="0"/>
              </a:rPr>
              <a:t>Original app overview</a:t>
            </a:r>
          </a:p>
          <a:p>
            <a:pPr lvl="1"/>
            <a:r>
              <a:rPr lang="en-US" dirty="0">
                <a:latin typeface="Lucida Fax" panose="02060602050505020204" pitchFamily="18" charset="0"/>
                <a:ea typeface="Zilla Slab Regular" pitchFamily="50" charset="0"/>
              </a:rPr>
              <a:t>User </a:t>
            </a:r>
            <a:r>
              <a:rPr lang="en-US" dirty="0" smtClean="0">
                <a:latin typeface="Lucida Fax" panose="02060602050505020204" pitchFamily="18" charset="0"/>
                <a:ea typeface="Zilla Slab Regular" pitchFamily="50" charset="0"/>
              </a:rPr>
              <a:t>Context</a:t>
            </a:r>
            <a:endParaRPr lang="ru-RU" dirty="0" smtClean="0">
              <a:latin typeface="Lucida Fax" panose="02060602050505020204" pitchFamily="18" charset="0"/>
              <a:ea typeface="Zilla Slab Regular" pitchFamily="50" charset="0"/>
            </a:endParaRPr>
          </a:p>
          <a:p>
            <a:pPr lvl="1"/>
            <a:r>
              <a:rPr lang="en-US" dirty="0" smtClean="0">
                <a:latin typeface="Lucida Fax" panose="02060602050505020204" pitchFamily="18" charset="0"/>
                <a:ea typeface="Zilla Slab Regular" pitchFamily="50" charset="0"/>
              </a:rPr>
              <a:t>User Experience</a:t>
            </a:r>
            <a:endParaRPr lang="en-US" dirty="0">
              <a:latin typeface="Lucida Fax" panose="02060602050505020204" pitchFamily="18" charset="0"/>
              <a:ea typeface="Zilla Slab Regular" pitchFamily="50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Lucida Fax" panose="02060602050505020204" pitchFamily="18" charset="0"/>
                <a:ea typeface="Zilla Slab Regular" pitchFamily="50" charset="0"/>
              </a:rPr>
              <a:t>Prototyping </a:t>
            </a:r>
            <a:r>
              <a:rPr lang="en-US" dirty="0">
                <a:latin typeface="Lucida Fax" panose="02060602050505020204" pitchFamily="18" charset="0"/>
                <a:ea typeface="Zilla Slab Regular" pitchFamily="50" charset="0"/>
              </a:rPr>
              <a:t>with Cognitive </a:t>
            </a:r>
            <a:r>
              <a:rPr lang="en-US" dirty="0" smtClean="0">
                <a:latin typeface="Lucida Fax" panose="02060602050505020204" pitchFamily="18" charset="0"/>
                <a:ea typeface="Zilla Slab Regular" pitchFamily="50" charset="0"/>
              </a:rPr>
              <a:t>Walkthrough</a:t>
            </a:r>
            <a:endParaRPr lang="en-US" dirty="0">
              <a:latin typeface="Lucida Fax" panose="02060602050505020204" pitchFamily="18" charset="0"/>
              <a:ea typeface="Zilla Slab Regular" pitchFamily="50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Lucida Fax" panose="02060602050505020204" pitchFamily="18" charset="0"/>
                <a:ea typeface="Zilla Slab Regular" pitchFamily="50" charset="0"/>
              </a:rPr>
              <a:t>Evaluation</a:t>
            </a:r>
            <a:endParaRPr lang="en-US" dirty="0">
              <a:latin typeface="Lucida Fax" panose="02060602050505020204" pitchFamily="18" charset="0"/>
              <a:ea typeface="Zilla Slab Regular" pitchFamily="50" charset="0"/>
            </a:endParaRPr>
          </a:p>
          <a:p>
            <a:pPr lvl="1"/>
            <a:r>
              <a:rPr lang="en-US" dirty="0">
                <a:latin typeface="Lucida Fax" panose="02060602050505020204" pitchFamily="18" charset="0"/>
                <a:ea typeface="Zilla Slab Regular" pitchFamily="50" charset="0"/>
              </a:rPr>
              <a:t>User Experience</a:t>
            </a:r>
          </a:p>
          <a:p>
            <a:pPr lvl="1"/>
            <a:r>
              <a:rPr lang="en-US" dirty="0" smtClean="0">
                <a:latin typeface="Lucida Fax" panose="02060602050505020204" pitchFamily="18" charset="0"/>
                <a:ea typeface="Zilla Slab Regular" pitchFamily="50" charset="0"/>
              </a:rPr>
              <a:t>Material Design principles</a:t>
            </a:r>
            <a:endParaRPr lang="en-US" dirty="0">
              <a:latin typeface="Lucida Fax" panose="02060602050505020204" pitchFamily="18" charset="0"/>
              <a:ea typeface="Zilla Slab Regular" pitchFamily="50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Lucida Fax" panose="02060602050505020204" pitchFamily="18" charset="0"/>
                <a:ea typeface="Zilla Slab Regular" pitchFamily="50" charset="0"/>
              </a:rPr>
              <a:t>Conclusion</a:t>
            </a:r>
            <a:endParaRPr lang="ru-RU" dirty="0">
              <a:ea typeface="Zilla Slab Regular" pitchFamily="50" charset="0"/>
            </a:endParaRPr>
          </a:p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637093"/>
            <a:ext cx="4114800" cy="220907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Javokhir Nazarov, AILAB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637093"/>
            <a:ext cx="2743200" cy="220907"/>
          </a:xfrm>
        </p:spPr>
        <p:txBody>
          <a:bodyPr/>
          <a:lstStyle/>
          <a:p>
            <a:fld id="{9C2D1C40-5870-4B15-A953-8DE8636A6A67}" type="slidenum">
              <a:rPr lang="ru-RU" smtClean="0">
                <a:solidFill>
                  <a:schemeClr val="bg1"/>
                </a:solidFill>
              </a:rPr>
              <a:t>2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16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9"/>
          <p:cNvSpPr/>
          <p:nvPr/>
        </p:nvSpPr>
        <p:spPr>
          <a:xfrm>
            <a:off x="-73891" y="2580237"/>
            <a:ext cx="12358255" cy="1683945"/>
          </a:xfrm>
          <a:prstGeom prst="rect">
            <a:avLst/>
          </a:prstGeom>
          <a:solidFill>
            <a:srgbClr val="00B9A7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80237"/>
            <a:ext cx="12192000" cy="1683945"/>
          </a:xfrm>
        </p:spPr>
        <p:txBody>
          <a:bodyPr/>
          <a:lstStyle/>
          <a:p>
            <a:pPr algn="ctr"/>
            <a:r>
              <a:rPr lang="en-GB" b="1" dirty="0" smtClean="0">
                <a:solidFill>
                  <a:schemeClr val="bg1"/>
                </a:solidFill>
                <a:latin typeface="PayPal Sans Big Medium" panose="020B0603040504040204" pitchFamily="34" charset="0"/>
                <a:ea typeface="Segoe UI Black" panose="020B0A02040204020203" pitchFamily="34" charset="0"/>
              </a:rPr>
              <a:t>ORIGINAL APP OVERVIEW </a:t>
            </a:r>
            <a:endParaRPr lang="en-GB" b="1" dirty="0">
              <a:solidFill>
                <a:schemeClr val="bg1"/>
              </a:solidFill>
              <a:latin typeface="PayPal Sans Big Medium" panose="020B0603040504040204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F81F5-2D89-4BC6-8DDC-974FC436277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289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ounded Rectangle 9"/>
          <p:cNvSpPr/>
          <p:nvPr/>
        </p:nvSpPr>
        <p:spPr>
          <a:xfrm>
            <a:off x="0" y="6637093"/>
            <a:ext cx="12192000" cy="220907"/>
          </a:xfrm>
          <a:prstGeom prst="rect">
            <a:avLst/>
          </a:prstGeom>
          <a:solidFill>
            <a:srgbClr val="00B9A7"/>
          </a:solidFill>
          <a:ln>
            <a:solidFill>
              <a:srgbClr val="00B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Rounded Rectangle 9"/>
          <p:cNvSpPr/>
          <p:nvPr/>
        </p:nvSpPr>
        <p:spPr>
          <a:xfrm>
            <a:off x="0" y="-18821"/>
            <a:ext cx="12192000" cy="759417"/>
          </a:xfrm>
          <a:prstGeom prst="rect">
            <a:avLst/>
          </a:prstGeom>
          <a:solidFill>
            <a:srgbClr val="00B9A7"/>
          </a:solidFill>
          <a:ln>
            <a:solidFill>
              <a:srgbClr val="00B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059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Lucida Fax" panose="02060602050505020204" pitchFamily="18" charset="0"/>
              </a:rPr>
              <a:t>User Context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620160"/>
            <a:ext cx="4114800" cy="23783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Javokhir Nazarov, AILAB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637092"/>
            <a:ext cx="2743200" cy="220907"/>
          </a:xfrm>
        </p:spPr>
        <p:txBody>
          <a:bodyPr/>
          <a:lstStyle/>
          <a:p>
            <a:fld id="{9C2D1C40-5870-4B15-A953-8DE8636A6A67}" type="slidenum">
              <a:rPr lang="ru-RU" smtClean="0">
                <a:solidFill>
                  <a:schemeClr val="bg1"/>
                </a:solidFill>
              </a:rPr>
              <a:t>4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8" name="Diamond 37"/>
          <p:cNvSpPr/>
          <p:nvPr/>
        </p:nvSpPr>
        <p:spPr bwMode="auto">
          <a:xfrm>
            <a:off x="3061016" y="2981360"/>
            <a:ext cx="1625908" cy="1625908"/>
          </a:xfrm>
          <a:prstGeom prst="diamond">
            <a:avLst/>
          </a:prstGeom>
          <a:solidFill>
            <a:srgbClr val="44D7FB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Diamond 41"/>
          <p:cNvSpPr/>
          <p:nvPr/>
        </p:nvSpPr>
        <p:spPr bwMode="auto">
          <a:xfrm rot="5400000">
            <a:off x="4203425" y="1865960"/>
            <a:ext cx="1637947" cy="1637947"/>
          </a:xfrm>
          <a:prstGeom prst="diamond">
            <a:avLst/>
          </a:prstGeom>
          <a:solidFill>
            <a:srgbClr val="36B8E3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Diamond 45"/>
          <p:cNvSpPr/>
          <p:nvPr/>
        </p:nvSpPr>
        <p:spPr bwMode="auto">
          <a:xfrm>
            <a:off x="5402172" y="2981360"/>
            <a:ext cx="1608976" cy="1608976"/>
          </a:xfrm>
          <a:prstGeom prst="diamond">
            <a:avLst/>
          </a:prstGeom>
          <a:solidFill>
            <a:srgbClr val="239BD3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Diamond 49"/>
          <p:cNvSpPr/>
          <p:nvPr/>
        </p:nvSpPr>
        <p:spPr bwMode="auto">
          <a:xfrm rot="5400000">
            <a:off x="6638681" y="1866914"/>
            <a:ext cx="1636993" cy="1636993"/>
          </a:xfrm>
          <a:prstGeom prst="diamond">
            <a:avLst/>
          </a:prstGeom>
          <a:solidFill>
            <a:srgbClr val="157EBF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Diamond 53"/>
          <p:cNvSpPr/>
          <p:nvPr/>
        </p:nvSpPr>
        <p:spPr bwMode="auto">
          <a:xfrm>
            <a:off x="7789838" y="2981360"/>
            <a:ext cx="1614978" cy="1614978"/>
          </a:xfrm>
          <a:prstGeom prst="diamond">
            <a:avLst/>
          </a:prstGeom>
          <a:solidFill>
            <a:srgbClr val="0967B9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232034" y="1145731"/>
            <a:ext cx="339661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36B8E3"/>
                </a:solidFill>
                <a:latin typeface="PayPal Sans Big" panose="020B0503040504040204" pitchFamily="34" charset="0"/>
              </a:rPr>
              <a:t>PHYSICAL ENVIRONMENT</a:t>
            </a:r>
            <a:endParaRPr lang="en-US" sz="1600" b="1" dirty="0">
              <a:solidFill>
                <a:srgbClr val="36B8E3"/>
              </a:solidFill>
              <a:latin typeface="PayPal Sans Big" panose="020B0503040504040204" pitchFamily="34" charset="0"/>
            </a:endParaRPr>
          </a:p>
          <a:p>
            <a:pPr algn="ctr"/>
            <a:endParaRPr lang="en-US" sz="300" dirty="0">
              <a:solidFill>
                <a:schemeClr val="bg1"/>
              </a:solidFill>
              <a:latin typeface="PayPal Sans Big" panose="020B0503040504040204" pitchFamily="34" charset="0"/>
            </a:endParaRPr>
          </a:p>
          <a:p>
            <a:pPr algn="ctr"/>
            <a:r>
              <a:rPr lang="en-US" sz="1400" dirty="0" smtClean="0">
                <a:latin typeface="PayPal Sans Big" panose="020B0503040504040204" pitchFamily="34" charset="0"/>
              </a:rPr>
              <a:t>Ensure safe operation of smartphone.</a:t>
            </a:r>
            <a:endParaRPr lang="ru-RU" sz="1400" dirty="0" smtClean="0">
              <a:latin typeface="Candara" panose="020E0502030303020204" pitchFamily="34" charset="0"/>
            </a:endParaRPr>
          </a:p>
          <a:p>
            <a:pPr algn="ctr"/>
            <a:r>
              <a:rPr lang="en-US" sz="1400" dirty="0">
                <a:latin typeface="PayPal Sans Big" panose="020B0503040504040204" pitchFamily="34" charset="0"/>
              </a:rPr>
              <a:t>Humidity: 30 to </a:t>
            </a:r>
            <a:r>
              <a:rPr lang="en-US" sz="1400" dirty="0" smtClean="0">
                <a:latin typeface="PayPal Sans Big" panose="020B0503040504040204" pitchFamily="34" charset="0"/>
              </a:rPr>
              <a:t>50%  </a:t>
            </a:r>
          </a:p>
          <a:p>
            <a:pPr algn="ctr"/>
            <a:r>
              <a:rPr lang="en-US" sz="1400" dirty="0" smtClean="0">
                <a:latin typeface="PayPal Sans Big" panose="020B0503040504040204" pitchFamily="34" charset="0"/>
              </a:rPr>
              <a:t>Temperature: from –20°C </a:t>
            </a:r>
            <a:r>
              <a:rPr lang="en-US" sz="1400" dirty="0">
                <a:latin typeface="PayPal Sans Big" panose="020B0503040504040204" pitchFamily="34" charset="0"/>
              </a:rPr>
              <a:t>to 60°C</a:t>
            </a:r>
            <a:endParaRPr lang="en-US" sz="1400" dirty="0" smtClean="0">
              <a:latin typeface="PayPal Sans Big" panose="020B0503040504040204" pitchFamily="34" charset="0"/>
            </a:endParaRPr>
          </a:p>
          <a:p>
            <a:pPr algn="ctr"/>
            <a:endParaRPr lang="en-US" sz="1400" dirty="0">
              <a:solidFill>
                <a:srgbClr val="56595E"/>
              </a:solidFill>
              <a:latin typeface="PayPal Sans Big" panose="020B050304050404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789838" y="1145731"/>
            <a:ext cx="33541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157EBF"/>
                </a:solidFill>
                <a:latin typeface="PayPal Sans Big" panose="020B0503040504040204" pitchFamily="34" charset="0"/>
              </a:rPr>
              <a:t>SOCIAL ENVIRONMENT</a:t>
            </a:r>
            <a:endParaRPr lang="en-US" sz="1600" b="1" dirty="0">
              <a:solidFill>
                <a:srgbClr val="157EBF"/>
              </a:solidFill>
              <a:latin typeface="PayPal Sans Big" panose="020B0503040504040204" pitchFamily="34" charset="0"/>
            </a:endParaRPr>
          </a:p>
          <a:p>
            <a:pPr algn="ctr"/>
            <a:endParaRPr lang="en-US" sz="300" dirty="0">
              <a:solidFill>
                <a:schemeClr val="bg1"/>
              </a:solidFill>
              <a:latin typeface="PayPal Sans Big" panose="020B0503040504040204" pitchFamily="34" charset="0"/>
            </a:endParaRPr>
          </a:p>
          <a:p>
            <a:pPr algn="ctr"/>
            <a:r>
              <a:rPr lang="en-US" sz="1400" dirty="0" smtClean="0">
                <a:latin typeface="PayPal Sans Big" panose="020B0503040504040204" pitchFamily="34" charset="0"/>
              </a:rPr>
              <a:t>South Korea (for the full functionality). </a:t>
            </a:r>
            <a:endParaRPr lang="en-US" sz="1400" dirty="0">
              <a:latin typeface="PayPal Sans Big" panose="020B050304050404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404816" y="4316732"/>
            <a:ext cx="185852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967B9"/>
                </a:solidFill>
                <a:latin typeface="PayPal Sans Big" panose="020B0503040504040204" pitchFamily="34" charset="0"/>
              </a:rPr>
              <a:t>TASKS</a:t>
            </a:r>
            <a:endParaRPr lang="en-US" sz="1600" b="1" dirty="0">
              <a:solidFill>
                <a:srgbClr val="0967B9"/>
              </a:solidFill>
              <a:latin typeface="PayPal Sans Big" panose="020B0503040504040204" pitchFamily="34" charset="0"/>
            </a:endParaRPr>
          </a:p>
          <a:p>
            <a:pPr algn="ctr"/>
            <a:endParaRPr lang="en-US" sz="300" dirty="0">
              <a:solidFill>
                <a:schemeClr val="bg1"/>
              </a:solidFill>
              <a:latin typeface="PayPal Sans Big" panose="020B050304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PayPal Sans Big" panose="020B0503040504040204" pitchFamily="34" charset="0"/>
              </a:rPr>
              <a:t>Authorization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PayPal Sans Big" panose="020B0503040504040204" pitchFamily="34" charset="0"/>
              </a:rPr>
              <a:t>Balance inquiry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PayPal Sans Big" panose="020B0503040504040204" pitchFamily="34" charset="0"/>
              </a:rPr>
              <a:t>History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PayPal Sans Big" panose="020B0503040504040204" pitchFamily="34" charset="0"/>
              </a:rPr>
              <a:t>Transactions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529583" y="4867027"/>
            <a:ext cx="335414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239BD3"/>
                </a:solidFill>
                <a:latin typeface="PayPal Sans Big" panose="020B0503040504040204" pitchFamily="34" charset="0"/>
              </a:rPr>
              <a:t>TECHNICAL ENVIRONMENT</a:t>
            </a:r>
            <a:endParaRPr lang="en-US" sz="1600" b="1" dirty="0">
              <a:solidFill>
                <a:srgbClr val="239BD3"/>
              </a:solidFill>
              <a:latin typeface="PayPal Sans Big" panose="020B0503040504040204" pitchFamily="34" charset="0"/>
            </a:endParaRPr>
          </a:p>
          <a:p>
            <a:pPr algn="ctr"/>
            <a:endParaRPr lang="en-US" sz="300" dirty="0">
              <a:solidFill>
                <a:schemeClr val="bg1"/>
              </a:solidFill>
              <a:latin typeface="PayPal Sans Big" panose="020B0503040504040204" pitchFamily="34" charset="0"/>
            </a:endParaRPr>
          </a:p>
          <a:p>
            <a:pPr algn="ctr"/>
            <a:r>
              <a:rPr lang="en-US" sz="1400" dirty="0" smtClean="0">
                <a:latin typeface="PayPal Sans Big" panose="020B0503040504040204" pitchFamily="34" charset="0"/>
              </a:rPr>
              <a:t>Smartphone</a:t>
            </a:r>
            <a:r>
              <a:rPr lang="ru-RU" sz="1400" dirty="0" smtClean="0">
                <a:latin typeface="PayPal Sans Big" panose="020B0503040504040204" pitchFamily="34" charset="0"/>
              </a:rPr>
              <a:t>*</a:t>
            </a:r>
            <a:r>
              <a:rPr lang="en-US" sz="1400" dirty="0" smtClean="0">
                <a:latin typeface="PayPal Sans Big" panose="020B0503040504040204" pitchFamily="34" charset="0"/>
              </a:rPr>
              <a:t>. </a:t>
            </a:r>
            <a:endParaRPr lang="ru-RU" sz="1400" dirty="0" smtClean="0">
              <a:latin typeface="PayPal Sans Big" panose="020B0503040504040204" pitchFamily="34" charset="0"/>
            </a:endParaRPr>
          </a:p>
          <a:p>
            <a:pPr algn="ctr"/>
            <a:r>
              <a:rPr lang="en-US" sz="1400" dirty="0" smtClean="0">
                <a:latin typeface="PayPal Sans Big" panose="020B0503040504040204" pitchFamily="34" charset="0"/>
              </a:rPr>
              <a:t>Android OS 7+.</a:t>
            </a:r>
          </a:p>
          <a:p>
            <a:pPr algn="ctr"/>
            <a:r>
              <a:rPr lang="en-US" sz="1400" dirty="0" smtClean="0">
                <a:latin typeface="PayPal Sans Big" panose="020B0503040504040204" pitchFamily="34" charset="0"/>
              </a:rPr>
              <a:t>iOS 10+.</a:t>
            </a:r>
          </a:p>
          <a:p>
            <a:pPr algn="ctr"/>
            <a:r>
              <a:rPr lang="en-US" sz="1400" dirty="0" smtClean="0">
                <a:latin typeface="PayPal Sans Big" panose="020B0503040504040204" pitchFamily="34" charset="0"/>
              </a:rPr>
              <a:t>Network connection.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27259" y="4311459"/>
            <a:ext cx="3237462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44D7FB"/>
                </a:solidFill>
                <a:latin typeface="PayPal Sans Big" panose="020B0503040504040204" pitchFamily="34" charset="0"/>
              </a:rPr>
              <a:t>USER</a:t>
            </a:r>
            <a:endParaRPr lang="en-US" sz="1600" b="1" dirty="0">
              <a:solidFill>
                <a:srgbClr val="44D7FB"/>
              </a:solidFill>
              <a:latin typeface="PayPal Sans Big" panose="020B0503040504040204" pitchFamily="34" charset="0"/>
            </a:endParaRPr>
          </a:p>
          <a:p>
            <a:pPr algn="ctr"/>
            <a:endParaRPr lang="en-US" sz="300" dirty="0">
              <a:solidFill>
                <a:schemeClr val="bg1"/>
              </a:solidFill>
              <a:latin typeface="PayPal Sans Big" panose="020B0503040504040204" pitchFamily="34" charset="0"/>
            </a:endParaRPr>
          </a:p>
          <a:p>
            <a:pPr algn="ctr"/>
            <a:r>
              <a:rPr lang="en-US" sz="1400" dirty="0" smtClean="0">
                <a:latin typeface="PayPal Sans Big" panose="020B0503040504040204" pitchFamily="34" charset="0"/>
              </a:rPr>
              <a:t>Foreigner with HANA Bank account.</a:t>
            </a:r>
          </a:p>
          <a:p>
            <a:pPr algn="ctr"/>
            <a:r>
              <a:rPr lang="en-US" sz="1400" dirty="0" smtClean="0">
                <a:latin typeface="PayPal Sans Big" panose="020B0503040504040204" pitchFamily="34" charset="0"/>
              </a:rPr>
              <a:t>Average smartphone user.</a:t>
            </a:r>
            <a:endParaRPr lang="ru-RU" sz="1400" dirty="0" smtClean="0">
              <a:latin typeface="PayPal Sans Big" panose="020B0503040504040204" pitchFamily="34" charset="0"/>
            </a:endParaRPr>
          </a:p>
          <a:p>
            <a:pPr algn="ctr"/>
            <a:r>
              <a:rPr lang="en-US" sz="1400" dirty="0" smtClean="0">
                <a:latin typeface="PayPal Sans Big" panose="020B0503040504040204" pitchFamily="34" charset="0"/>
              </a:rPr>
              <a:t>Age: from 18 to 65.</a:t>
            </a:r>
            <a:endParaRPr lang="en-US" sz="1400" dirty="0">
              <a:latin typeface="PayPal Sans Big" panose="020B050304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169" y="3481047"/>
            <a:ext cx="609601" cy="6096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504" y="2359382"/>
            <a:ext cx="609601" cy="609601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858" y="3481047"/>
            <a:ext cx="609601" cy="609601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392" y="2380132"/>
            <a:ext cx="609601" cy="60960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663" y="3489513"/>
            <a:ext cx="609601" cy="609601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8282" y="6388001"/>
            <a:ext cx="41729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ayPal Sans Big" panose="020B0503040504040204" pitchFamily="34" charset="0"/>
              </a:rPr>
              <a:t>*More than 70% of smartphones have biometrics sensors.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ayPal Sans Big" panose="020B050304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21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2" grpId="0" animBg="1"/>
      <p:bldP spid="46" grpId="0" animBg="1"/>
      <p:bldP spid="50" grpId="0" animBg="1"/>
      <p:bldP spid="54" grpId="0" animBg="1"/>
      <p:bldP spid="56" grpId="0"/>
      <p:bldP spid="57" grpId="0"/>
      <p:bldP spid="58" grpId="0"/>
      <p:bldP spid="59" grpId="0"/>
      <p:bldP spid="77" grpId="0"/>
      <p:bldP spid="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9"/>
          <p:cNvSpPr/>
          <p:nvPr/>
        </p:nvSpPr>
        <p:spPr>
          <a:xfrm>
            <a:off x="0" y="6637093"/>
            <a:ext cx="12192000" cy="220907"/>
          </a:xfrm>
          <a:prstGeom prst="rect">
            <a:avLst/>
          </a:prstGeom>
          <a:solidFill>
            <a:srgbClr val="00B9A7"/>
          </a:solidFill>
          <a:ln>
            <a:solidFill>
              <a:srgbClr val="00B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516" y="889439"/>
            <a:ext cx="3730348" cy="56863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76" y="1435497"/>
            <a:ext cx="2546524" cy="4527154"/>
          </a:xfrm>
          <a:prstGeom prst="rect">
            <a:avLst/>
          </a:prstGeom>
        </p:spPr>
      </p:pic>
      <p:sp>
        <p:nvSpPr>
          <p:cNvPr id="4" name="Rounded Rectangle 9"/>
          <p:cNvSpPr/>
          <p:nvPr/>
        </p:nvSpPr>
        <p:spPr>
          <a:xfrm>
            <a:off x="0" y="-18821"/>
            <a:ext cx="12192000" cy="759417"/>
          </a:xfrm>
          <a:prstGeom prst="rect">
            <a:avLst/>
          </a:prstGeom>
          <a:solidFill>
            <a:srgbClr val="00B9A7"/>
          </a:solidFill>
          <a:ln>
            <a:solidFill>
              <a:srgbClr val="00B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059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Lucida Fax" panose="02060602050505020204" pitchFamily="18" charset="0"/>
              </a:rPr>
              <a:t>User Experience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200727"/>
            <a:ext cx="10515600" cy="497623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PayPal Sans Big" panose="020B0503040504040204" pitchFamily="34" charset="0"/>
              </a:rPr>
              <a:t>Practicality</a:t>
            </a:r>
            <a:endParaRPr lang="en-US" dirty="0" smtClean="0">
              <a:solidFill>
                <a:srgbClr val="00B050"/>
              </a:solidFill>
              <a:latin typeface="PayPal Sans Big" panose="020B0503040504040204" pitchFamily="34" charset="0"/>
            </a:endParaRPr>
          </a:p>
          <a:p>
            <a:pPr lvl="1"/>
            <a:r>
              <a:rPr lang="en-US" dirty="0" smtClean="0">
                <a:latin typeface="PayPal Sans Big" panose="020B0503040504040204" pitchFamily="34" charset="0"/>
              </a:rPr>
              <a:t>Is the product useful to the user?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PayPal Sans Big" panose="020B0503040504040204" pitchFamily="34" charset="0"/>
              </a:rPr>
              <a:t>Usability</a:t>
            </a:r>
            <a:endParaRPr lang="en-US" dirty="0" smtClean="0">
              <a:solidFill>
                <a:srgbClr val="FF0000"/>
              </a:solidFill>
              <a:latin typeface="PayPal Sans Big" panose="020B0503040504040204" pitchFamily="34" charset="0"/>
            </a:endParaRPr>
          </a:p>
          <a:p>
            <a:pPr lvl="1"/>
            <a:r>
              <a:rPr lang="en-GB" dirty="0">
                <a:latin typeface="PayPal Sans Big" panose="020B0503040504040204" pitchFamily="34" charset="0"/>
              </a:rPr>
              <a:t>Is the product easy and intuitive to </a:t>
            </a:r>
            <a:r>
              <a:rPr lang="en-GB" dirty="0" smtClean="0">
                <a:latin typeface="PayPal Sans Big" panose="020B0503040504040204" pitchFamily="34" charset="0"/>
              </a:rPr>
              <a:t>use</a:t>
            </a:r>
            <a:r>
              <a:rPr lang="en-US" dirty="0" smtClean="0">
                <a:latin typeface="PayPal Sans Big" panose="020B0503040504040204" pitchFamily="34" charset="0"/>
              </a:rPr>
              <a:t>?</a:t>
            </a:r>
            <a:endParaRPr lang="en-US" dirty="0" smtClean="0">
              <a:solidFill>
                <a:srgbClr val="FF0000"/>
              </a:solidFill>
              <a:latin typeface="PayPal Sans Big" panose="020B050304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PayPal Sans Big" panose="020B0503040504040204" pitchFamily="34" charset="0"/>
              </a:rPr>
              <a:t>Availability </a:t>
            </a:r>
          </a:p>
          <a:p>
            <a:pPr lvl="1"/>
            <a:r>
              <a:rPr lang="en-US" dirty="0" smtClean="0">
                <a:latin typeface="PayPal Sans Big" panose="020B0503040504040204" pitchFamily="34" charset="0"/>
              </a:rPr>
              <a:t>Is the</a:t>
            </a:r>
            <a:r>
              <a:rPr lang="ru-RU" dirty="0" smtClean="0">
                <a:latin typeface="PayPal Sans Big" panose="020B0503040504040204" pitchFamily="34" charset="0"/>
              </a:rPr>
              <a:t> </a:t>
            </a:r>
            <a:r>
              <a:rPr lang="en-US" dirty="0" smtClean="0">
                <a:latin typeface="PayPal Sans Big" panose="020B0503040504040204" pitchFamily="34" charset="0"/>
              </a:rPr>
              <a:t>product accessible for all people?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PayPal Sans Big" panose="020B0503040504040204" pitchFamily="34" charset="0"/>
              </a:rPr>
              <a:t>Aesthetics </a:t>
            </a:r>
            <a:endParaRPr lang="en-US" dirty="0" smtClean="0">
              <a:solidFill>
                <a:srgbClr val="FF0000"/>
              </a:solidFill>
              <a:latin typeface="PayPal Sans Big" panose="020B0503040504040204" pitchFamily="34" charset="0"/>
            </a:endParaRPr>
          </a:p>
          <a:p>
            <a:pPr lvl="1"/>
            <a:r>
              <a:rPr lang="en-US" dirty="0" smtClean="0">
                <a:latin typeface="PayPal Sans Big" panose="020B0503040504040204" pitchFamily="34" charset="0"/>
              </a:rPr>
              <a:t>Visual </a:t>
            </a:r>
            <a:r>
              <a:rPr lang="en-US" dirty="0">
                <a:latin typeface="PayPal Sans Big" panose="020B0503040504040204" pitchFamily="34" charset="0"/>
              </a:rPr>
              <a:t>attractiveness of a </a:t>
            </a:r>
            <a:r>
              <a:rPr lang="en-US" dirty="0" smtClean="0">
                <a:latin typeface="PayPal Sans Big" panose="020B0503040504040204" pitchFamily="34" charset="0"/>
              </a:rPr>
              <a:t>product </a:t>
            </a:r>
            <a:endParaRPr lang="en-US" dirty="0" smtClean="0">
              <a:solidFill>
                <a:srgbClr val="FF0000"/>
              </a:solidFill>
              <a:latin typeface="PayPal Sans Big" panose="020B050304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PayPal Sans Big" panose="020B0503040504040204" pitchFamily="34" charset="0"/>
              </a:rPr>
              <a:t>Offline issues </a:t>
            </a:r>
            <a:endParaRPr lang="en-US" dirty="0" smtClean="0">
              <a:solidFill>
                <a:srgbClr val="00B050"/>
              </a:solidFill>
              <a:latin typeface="PayPal Sans Big" panose="020B0503040504040204" pitchFamily="34" charset="0"/>
            </a:endParaRPr>
          </a:p>
          <a:p>
            <a:pPr lvl="1"/>
            <a:r>
              <a:rPr lang="en-US" dirty="0" smtClean="0">
                <a:latin typeface="PayPal Sans Big" panose="020B0503040504040204" pitchFamily="34" charset="0"/>
              </a:rPr>
              <a:t>Help available outside the application</a:t>
            </a:r>
            <a:endParaRPr lang="en-US" dirty="0">
              <a:latin typeface="PayPal Sans Big" panose="020B050304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solidFill>
                <a:srgbClr val="00B050"/>
              </a:solidFill>
              <a:latin typeface="PayPal Sans Big" panose="020B0503040504040204" pitchFamily="34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637092"/>
            <a:ext cx="4114800" cy="22090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Javokhir Nazarov, AILAB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637092"/>
            <a:ext cx="2743200" cy="220908"/>
          </a:xfrm>
        </p:spPr>
        <p:txBody>
          <a:bodyPr/>
          <a:lstStyle/>
          <a:p>
            <a:fld id="{9C2D1C40-5870-4B15-A953-8DE8636A6A67}" type="slidenum">
              <a:rPr lang="ru-RU" smtClean="0">
                <a:solidFill>
                  <a:schemeClr val="bg1"/>
                </a:solidFill>
              </a:rPr>
              <a:t>5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59246" y="1164514"/>
            <a:ext cx="4168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PayPal Sans Big" panose="020B0503040504040204" pitchFamily="34" charset="0"/>
              </a:rPr>
              <a:t>✔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2790283" y="2075439"/>
            <a:ext cx="478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PayPal Sans Big" panose="020B0503040504040204" pitchFamily="34" charset="0"/>
              </a:rPr>
              <a:t>✘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3228670" y="2986364"/>
            <a:ext cx="478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PayPal Sans Big" panose="020B0503040504040204" pitchFamily="34" charset="0"/>
              </a:rPr>
              <a:t>✘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3152826" y="3897289"/>
            <a:ext cx="478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PayPal Sans Big" panose="020B0503040504040204" pitchFamily="34" charset="0"/>
              </a:rPr>
              <a:t>✘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3576469" y="4799160"/>
            <a:ext cx="4168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PayPal Sans Big" panose="020B0503040504040204" pitchFamily="34" charset="0"/>
              </a:rPr>
              <a:t>✔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8127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9"/>
          <p:cNvSpPr/>
          <p:nvPr/>
        </p:nvSpPr>
        <p:spPr>
          <a:xfrm>
            <a:off x="-73891" y="2580237"/>
            <a:ext cx="12358255" cy="1683945"/>
          </a:xfrm>
          <a:prstGeom prst="rect">
            <a:avLst/>
          </a:prstGeom>
          <a:solidFill>
            <a:srgbClr val="00B9A7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80237"/>
            <a:ext cx="12192000" cy="1683945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PayPal Sans Big Medium" panose="020B0603040504040204" pitchFamily="34" charset="0"/>
                <a:ea typeface="Segoe UI Black" panose="020B0A02040204020203" pitchFamily="34" charset="0"/>
              </a:rPr>
              <a:t>PROTOTYPING</a:t>
            </a:r>
            <a:r>
              <a:rPr lang="ru-RU" b="1" dirty="0" smtClean="0">
                <a:solidFill>
                  <a:schemeClr val="bg1"/>
                </a:solidFill>
                <a:latin typeface="PayPal Sans Big Medium" panose="020B0603040504040204" pitchFamily="34" charset="0"/>
                <a:ea typeface="Segoe UI Black" panose="020B0A02040204020203" pitchFamily="34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PayPal Sans Big Medium" panose="020B0603040504040204" pitchFamily="34" charset="0"/>
                <a:ea typeface="Segoe UI Black" panose="020B0A02040204020203" pitchFamily="34" charset="0"/>
              </a:rPr>
              <a:t>WITH </a:t>
            </a:r>
            <a:r>
              <a:rPr lang="ru-RU" b="1" dirty="0" smtClean="0">
                <a:solidFill>
                  <a:schemeClr val="bg1"/>
                </a:solidFill>
                <a:latin typeface="PayPal Sans Big Medium" panose="020B0603040504040204" pitchFamily="34" charset="0"/>
                <a:ea typeface="Segoe UI Black" panose="020B0A02040204020203" pitchFamily="34" charset="0"/>
              </a:rPr>
              <a:t/>
            </a:r>
            <a:br>
              <a:rPr lang="ru-RU" b="1" dirty="0" smtClean="0">
                <a:solidFill>
                  <a:schemeClr val="bg1"/>
                </a:solidFill>
                <a:latin typeface="PayPal Sans Big Medium" panose="020B0603040504040204" pitchFamily="34" charset="0"/>
                <a:ea typeface="Segoe UI Black" panose="020B0A02040204020203" pitchFamily="34" charset="0"/>
              </a:rPr>
            </a:br>
            <a:r>
              <a:rPr lang="en-US" b="1" dirty="0" smtClean="0">
                <a:solidFill>
                  <a:schemeClr val="bg1"/>
                </a:solidFill>
                <a:latin typeface="PayPal Sans Big Medium" panose="020B0603040504040204" pitchFamily="34" charset="0"/>
                <a:ea typeface="Segoe UI Black" panose="020B0A02040204020203" pitchFamily="34" charset="0"/>
              </a:rPr>
              <a:t>COGNITIVE WALKTHROUGH</a:t>
            </a:r>
            <a:endParaRPr lang="en-US" b="1" dirty="0">
              <a:solidFill>
                <a:schemeClr val="bg1"/>
              </a:solidFill>
              <a:latin typeface="PayPal Sans Big Medium" panose="020B0603040504040204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F81F5-2D89-4BC6-8DDC-974FC436277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63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9"/>
          <p:cNvSpPr/>
          <p:nvPr/>
        </p:nvSpPr>
        <p:spPr>
          <a:xfrm>
            <a:off x="0" y="6637093"/>
            <a:ext cx="12192000" cy="220907"/>
          </a:xfrm>
          <a:prstGeom prst="rect">
            <a:avLst/>
          </a:prstGeom>
          <a:solidFill>
            <a:srgbClr val="00B9A7"/>
          </a:solidFill>
          <a:ln>
            <a:solidFill>
              <a:srgbClr val="00B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Rounded Rectangle 9"/>
          <p:cNvSpPr/>
          <p:nvPr/>
        </p:nvSpPr>
        <p:spPr>
          <a:xfrm>
            <a:off x="0" y="-18821"/>
            <a:ext cx="12192000" cy="759417"/>
          </a:xfrm>
          <a:prstGeom prst="rect">
            <a:avLst/>
          </a:prstGeom>
          <a:solidFill>
            <a:srgbClr val="00B9A7"/>
          </a:solidFill>
          <a:ln>
            <a:solidFill>
              <a:srgbClr val="00B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0596"/>
          </a:xfrm>
          <a:ln>
            <a:solidFill>
              <a:srgbClr val="00B9A7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Lucida Fax" panose="02060602050505020204" pitchFamily="18" charset="0"/>
              </a:rPr>
              <a:t>Cognitive Walkthrough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200727"/>
            <a:ext cx="10515600" cy="4976236"/>
          </a:xfrm>
        </p:spPr>
        <p:txBody>
          <a:bodyPr/>
          <a:lstStyle/>
          <a:p>
            <a:r>
              <a:rPr lang="en-US" dirty="0" smtClean="0">
                <a:latin typeface="PayPal Sans Big" panose="020B0503040504040204" pitchFamily="34" charset="0"/>
              </a:rPr>
              <a:t>Task: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PayPal Sans Big" panose="020B0503040504040204" pitchFamily="34" charset="0"/>
              </a:rPr>
              <a:t>Check HANA balance and transaction history</a:t>
            </a:r>
          </a:p>
          <a:p>
            <a:r>
              <a:rPr lang="en-US" dirty="0" smtClean="0">
                <a:latin typeface="PayPal Sans Big" panose="020B0503040504040204" pitchFamily="34" charset="0"/>
              </a:rPr>
              <a:t>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PayPal Sans Big" panose="020B0503040504040204" pitchFamily="34" charset="0"/>
              </a:rPr>
              <a:t>Authorize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PayPal Sans Big" panose="020B0503040504040204" pitchFamily="34" charset="0"/>
              </a:rPr>
              <a:t>See the balance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PayPal Sans Big" panose="020B0503040504040204" pitchFamily="34" charset="0"/>
              </a:rPr>
              <a:t>Enter the “transaction history” section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637092"/>
            <a:ext cx="4114800" cy="22090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Javokhir Nazarov, AILAB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637092"/>
            <a:ext cx="2743200" cy="220908"/>
          </a:xfrm>
        </p:spPr>
        <p:txBody>
          <a:bodyPr/>
          <a:lstStyle/>
          <a:p>
            <a:fld id="{9C2D1C40-5870-4B15-A953-8DE8636A6A67}" type="slidenum">
              <a:rPr lang="ru-RU" smtClean="0">
                <a:solidFill>
                  <a:schemeClr val="bg1"/>
                </a:solidFill>
              </a:rPr>
              <a:t>7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31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9"/>
          <p:cNvSpPr/>
          <p:nvPr/>
        </p:nvSpPr>
        <p:spPr>
          <a:xfrm>
            <a:off x="0" y="6637093"/>
            <a:ext cx="12192000" cy="220907"/>
          </a:xfrm>
          <a:prstGeom prst="rect">
            <a:avLst/>
          </a:prstGeom>
          <a:solidFill>
            <a:srgbClr val="00B9A7"/>
          </a:solidFill>
          <a:ln>
            <a:solidFill>
              <a:srgbClr val="00B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842930" y="884841"/>
            <a:ext cx="3730348" cy="5686341"/>
            <a:chOff x="838200" y="889439"/>
            <a:chExt cx="3730348" cy="5686341"/>
          </a:xfrm>
          <a:noFill/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889439"/>
              <a:ext cx="3730348" cy="5686341"/>
            </a:xfrm>
            <a:prstGeom prst="rect">
              <a:avLst/>
            </a:prstGeom>
            <a:grpFill/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467" y="1448554"/>
              <a:ext cx="2539211" cy="4516504"/>
            </a:xfrm>
            <a:prstGeom prst="rect">
              <a:avLst/>
            </a:prstGeom>
            <a:grpFill/>
          </p:spPr>
        </p:pic>
      </p:grpSp>
      <p:grpSp>
        <p:nvGrpSpPr>
          <p:cNvPr id="17" name="Group 16"/>
          <p:cNvGrpSpPr/>
          <p:nvPr/>
        </p:nvGrpSpPr>
        <p:grpSpPr>
          <a:xfrm>
            <a:off x="7557516" y="889439"/>
            <a:ext cx="3730348" cy="5686341"/>
            <a:chOff x="7557516" y="889439"/>
            <a:chExt cx="3730348" cy="568634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7516" y="889439"/>
              <a:ext cx="3730348" cy="568634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3400" y="1448554"/>
              <a:ext cx="2540533" cy="4516504"/>
            </a:xfrm>
            <a:prstGeom prst="rect">
              <a:avLst/>
            </a:prstGeom>
          </p:spPr>
        </p:pic>
      </p:grp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423" y="1448554"/>
            <a:ext cx="2540534" cy="4516504"/>
          </a:xfrm>
        </p:spPr>
      </p:pic>
      <p:sp>
        <p:nvSpPr>
          <p:cNvPr id="4" name="Rounded Rectangle 9"/>
          <p:cNvSpPr/>
          <p:nvPr/>
        </p:nvSpPr>
        <p:spPr>
          <a:xfrm>
            <a:off x="0" y="-18821"/>
            <a:ext cx="12192000" cy="759417"/>
          </a:xfrm>
          <a:prstGeom prst="rect">
            <a:avLst/>
          </a:prstGeom>
          <a:solidFill>
            <a:srgbClr val="00B9A7"/>
          </a:solidFill>
          <a:ln>
            <a:solidFill>
              <a:srgbClr val="00B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059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Lucida Fax" panose="02060602050505020204" pitchFamily="18" charset="0"/>
              </a:rPr>
              <a:t>Step 1: Authorize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641691"/>
            <a:ext cx="4114800" cy="21630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Javokhir Nazarov, AILAB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637092"/>
            <a:ext cx="2743200" cy="220908"/>
          </a:xfrm>
        </p:spPr>
        <p:txBody>
          <a:bodyPr/>
          <a:lstStyle/>
          <a:p>
            <a:fld id="{9C2D1C40-5870-4B15-A953-8DE8636A6A67}" type="slidenum">
              <a:rPr lang="ru-RU" smtClean="0">
                <a:solidFill>
                  <a:schemeClr val="bg1"/>
                </a:solidFill>
              </a:rPr>
              <a:t>8</a:t>
            </a:fld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842930" y="884841"/>
            <a:ext cx="3730348" cy="5686341"/>
            <a:chOff x="381000" y="889440"/>
            <a:chExt cx="3730348" cy="568634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889440"/>
              <a:ext cx="3730348" cy="568634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267" y="1448555"/>
              <a:ext cx="2539211" cy="4516504"/>
            </a:xfrm>
            <a:prstGeom prst="rect">
              <a:avLst/>
            </a:prstGeom>
          </p:spPr>
        </p:pic>
      </p:grpSp>
      <p:sp>
        <p:nvSpPr>
          <p:cNvPr id="12" name="Объект 2"/>
          <p:cNvSpPr txBox="1">
            <a:spLocks/>
          </p:cNvSpPr>
          <p:nvPr/>
        </p:nvSpPr>
        <p:spPr>
          <a:xfrm>
            <a:off x="4137434" y="1204111"/>
            <a:ext cx="3856776" cy="4972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4137434" y="919983"/>
            <a:ext cx="3856776" cy="5287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PayPal Sans Big" panose="020B0503040504040204" pitchFamily="34" charset="0"/>
              </a:rPr>
              <a:t>Thoughts:</a:t>
            </a:r>
          </a:p>
          <a:p>
            <a:r>
              <a:rPr lang="en-US" sz="2000" dirty="0" smtClean="0">
                <a:latin typeface="PayPal Sans Big" panose="020B0503040504040204" pitchFamily="34" charset="0"/>
              </a:rPr>
              <a:t>I see irrelevant menu items that I cannot use</a:t>
            </a:r>
          </a:p>
          <a:p>
            <a:r>
              <a:rPr lang="en-US" sz="2000" dirty="0" smtClean="0">
                <a:latin typeface="PayPal Sans Big" panose="020B0503040504040204" pitchFamily="34" charset="0"/>
              </a:rPr>
              <a:t>I want to use my fingerprint to log in</a:t>
            </a:r>
          </a:p>
          <a:p>
            <a:endParaRPr lang="en-US" sz="2000" dirty="0" smtClean="0">
              <a:latin typeface="PayPal Sans Big" panose="020B0503040504040204" pitchFamily="34" charset="0"/>
            </a:endParaRPr>
          </a:p>
          <a:p>
            <a:endParaRPr lang="en-US" sz="2000" dirty="0" smtClean="0">
              <a:latin typeface="PayPal Sans Big" panose="020B0503040504040204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PayPal Sans Big" panose="020B0503040504040204" pitchFamily="34" charset="0"/>
              </a:rPr>
              <a:t>Recommendations:</a:t>
            </a:r>
          </a:p>
          <a:p>
            <a:r>
              <a:rPr lang="en-US" sz="2000" dirty="0" smtClean="0">
                <a:latin typeface="PayPal Sans Big" panose="020B0503040504040204" pitchFamily="34" charset="0"/>
              </a:rPr>
              <a:t>Remove unnecessary buttons </a:t>
            </a:r>
          </a:p>
          <a:p>
            <a:r>
              <a:rPr lang="en-US" sz="2000" dirty="0" smtClean="0">
                <a:latin typeface="PayPal Sans Big" panose="020B0503040504040204" pitchFamily="34" charset="0"/>
              </a:rPr>
              <a:t>Add biometric authentication method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0869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9"/>
          <p:cNvSpPr/>
          <p:nvPr/>
        </p:nvSpPr>
        <p:spPr>
          <a:xfrm>
            <a:off x="0" y="6637093"/>
            <a:ext cx="12192000" cy="220907"/>
          </a:xfrm>
          <a:prstGeom prst="rect">
            <a:avLst/>
          </a:prstGeom>
          <a:solidFill>
            <a:srgbClr val="00B9A7"/>
          </a:solidFill>
          <a:ln>
            <a:solidFill>
              <a:srgbClr val="00B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893" y="1185348"/>
            <a:ext cx="2830754" cy="5033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096" y="889439"/>
            <a:ext cx="3730348" cy="56863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89439"/>
            <a:ext cx="3730348" cy="56863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7" y="1448554"/>
            <a:ext cx="2539211" cy="45165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478" y="1464832"/>
            <a:ext cx="2540533" cy="4516504"/>
          </a:xfrm>
          <a:prstGeom prst="rect">
            <a:avLst/>
          </a:prstGeom>
        </p:spPr>
      </p:pic>
      <p:sp>
        <p:nvSpPr>
          <p:cNvPr id="4" name="Rounded Rectangle 9"/>
          <p:cNvSpPr/>
          <p:nvPr/>
        </p:nvSpPr>
        <p:spPr>
          <a:xfrm>
            <a:off x="0" y="-18821"/>
            <a:ext cx="12192000" cy="759417"/>
          </a:xfrm>
          <a:prstGeom prst="rect">
            <a:avLst/>
          </a:prstGeom>
          <a:solidFill>
            <a:srgbClr val="00B9A7"/>
          </a:solidFill>
          <a:ln>
            <a:solidFill>
              <a:srgbClr val="00B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059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ucida Fax" panose="02060602050505020204" pitchFamily="18" charset="0"/>
              </a:rPr>
              <a:t>Step 2: </a:t>
            </a:r>
            <a:r>
              <a:rPr lang="en-US" dirty="0" smtClean="0">
                <a:solidFill>
                  <a:schemeClr val="bg1"/>
                </a:solidFill>
                <a:latin typeface="Lucida Fax" panose="02060602050505020204" pitchFamily="18" charset="0"/>
              </a:rPr>
              <a:t>Balance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636868"/>
            <a:ext cx="4114800" cy="22113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Javokhir Nazarov, AILAB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636868"/>
            <a:ext cx="2743200" cy="221132"/>
          </a:xfrm>
        </p:spPr>
        <p:txBody>
          <a:bodyPr/>
          <a:lstStyle/>
          <a:p>
            <a:fld id="{9C2D1C40-5870-4B15-A953-8DE8636A6A67}" type="slidenum">
              <a:rPr lang="ru-RU" smtClean="0">
                <a:solidFill>
                  <a:schemeClr val="bg1"/>
                </a:solidFill>
              </a:rPr>
              <a:t>9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4137434" y="919983"/>
            <a:ext cx="3856776" cy="5287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PayPal Sans Big" panose="020B0503040504040204" pitchFamily="34" charset="0"/>
              </a:rPr>
              <a:t>Thoughts:</a:t>
            </a:r>
          </a:p>
          <a:p>
            <a:r>
              <a:rPr lang="en-US" sz="2000" dirty="0" smtClean="0">
                <a:latin typeface="PayPal Sans Big" panose="020B0503040504040204" pitchFamily="34" charset="0"/>
              </a:rPr>
              <a:t>I cannot update balance</a:t>
            </a:r>
          </a:p>
          <a:p>
            <a:r>
              <a:rPr lang="en-US" sz="2000" dirty="0" smtClean="0">
                <a:latin typeface="PayPal Sans Big" panose="020B0503040504040204" pitchFamily="34" charset="0"/>
              </a:rPr>
              <a:t>I cannot find transaction history section</a:t>
            </a:r>
          </a:p>
          <a:p>
            <a:pPr marL="0" indent="0">
              <a:buNone/>
            </a:pPr>
            <a:r>
              <a:rPr lang="en-US" sz="2000" dirty="0" smtClean="0">
                <a:latin typeface="PayPal Sans Big" panose="020B0503040504040204" pitchFamily="34" charset="0"/>
              </a:rPr>
              <a:t>Action:</a:t>
            </a:r>
          </a:p>
          <a:p>
            <a:r>
              <a:rPr lang="en-US" sz="2000" dirty="0" smtClean="0">
                <a:latin typeface="PayPal Sans Big" panose="020B0503040504040204" pitchFamily="34" charset="0"/>
              </a:rPr>
              <a:t>I click on an arrow and finally see it</a:t>
            </a:r>
          </a:p>
          <a:p>
            <a:pPr marL="0" indent="0">
              <a:buNone/>
            </a:pPr>
            <a:r>
              <a:rPr lang="en-US" sz="2000" dirty="0" smtClean="0">
                <a:latin typeface="PayPal Sans Big" panose="020B0503040504040204" pitchFamily="34" charset="0"/>
              </a:rPr>
              <a:t>Recommendations:</a:t>
            </a:r>
          </a:p>
          <a:p>
            <a:r>
              <a:rPr lang="en-US" sz="2000" dirty="0" smtClean="0">
                <a:latin typeface="PayPal Sans Big" panose="020B0503040504040204" pitchFamily="34" charset="0"/>
              </a:rPr>
              <a:t>Add ‘pull to refresh’ function to update balance</a:t>
            </a:r>
          </a:p>
          <a:p>
            <a:r>
              <a:rPr lang="en-US" sz="2000" dirty="0" smtClean="0">
                <a:latin typeface="PayPal Sans Big" panose="020B0503040504040204" pitchFamily="34" charset="0"/>
              </a:rPr>
              <a:t>Add ‘recent transactions’ to utilize empty space</a:t>
            </a:r>
          </a:p>
          <a:p>
            <a:r>
              <a:rPr lang="en-US" sz="2000" dirty="0" smtClean="0">
                <a:latin typeface="PayPal Sans Big" panose="020B0503040504040204" pitchFamily="34" charset="0"/>
              </a:rPr>
              <a:t>Provide easier way to access transaction history</a:t>
            </a:r>
          </a:p>
          <a:p>
            <a:endParaRPr lang="ru-RU" sz="2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7" y="1448554"/>
            <a:ext cx="2539211" cy="45165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89439"/>
            <a:ext cx="3730348" cy="56863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7" y="1448554"/>
            <a:ext cx="2539211" cy="451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0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</TotalTime>
  <Words>704</Words>
  <Application>Microsoft Office PowerPoint</Application>
  <PresentationFormat>Widescreen</PresentationFormat>
  <Paragraphs>186</Paragraphs>
  <Slides>18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Calibri</vt:lpstr>
      <vt:lpstr>Lucida Fax</vt:lpstr>
      <vt:lpstr>inherit</vt:lpstr>
      <vt:lpstr>Wingdings</vt:lpstr>
      <vt:lpstr>Segoe UI Black</vt:lpstr>
      <vt:lpstr>PayPal Sans Big</vt:lpstr>
      <vt:lpstr>Calibri Light</vt:lpstr>
      <vt:lpstr>PayPal Sans Big Medium</vt:lpstr>
      <vt:lpstr>Candara</vt:lpstr>
      <vt:lpstr>Zilla Slab Regular</vt:lpstr>
      <vt:lpstr>Arial</vt:lpstr>
      <vt:lpstr>Estrangelo Edessa</vt:lpstr>
      <vt:lpstr>Office Theme</vt:lpstr>
      <vt:lpstr>PowerPoint Presentation</vt:lpstr>
      <vt:lpstr>Outline</vt:lpstr>
      <vt:lpstr>ORIGINAL APP OVERVIEW </vt:lpstr>
      <vt:lpstr>User Context</vt:lpstr>
      <vt:lpstr>User Experience</vt:lpstr>
      <vt:lpstr>PROTOTYPING WITH  COGNITIVE WALKTHROUGH</vt:lpstr>
      <vt:lpstr>Cognitive Walkthrough</vt:lpstr>
      <vt:lpstr>Step 1: Authorize</vt:lpstr>
      <vt:lpstr>Step 2: Balance</vt:lpstr>
      <vt:lpstr>Step 3: Transaction history</vt:lpstr>
      <vt:lpstr>EVALUATION</vt:lpstr>
      <vt:lpstr>User Experience</vt:lpstr>
      <vt:lpstr>Material Design</vt:lpstr>
      <vt:lpstr>Material Design</vt:lpstr>
      <vt:lpstr>CONCLUSION</vt:lpstr>
      <vt:lpstr>Summary</vt:lpstr>
      <vt:lpstr>References</vt:lpstr>
      <vt:lpstr>THANK YOU! 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Жавохир Назаров</dc:creator>
  <cp:lastModifiedBy>Жавохир Назаров</cp:lastModifiedBy>
  <cp:revision>106</cp:revision>
  <dcterms:created xsi:type="dcterms:W3CDTF">2019-06-04T07:27:27Z</dcterms:created>
  <dcterms:modified xsi:type="dcterms:W3CDTF">2019-06-13T04:36:54Z</dcterms:modified>
</cp:coreProperties>
</file>